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456" r:id="rId4"/>
    <p:sldId id="457" r:id="rId5"/>
    <p:sldId id="458" r:id="rId6"/>
    <p:sldId id="455" r:id="rId7"/>
    <p:sldId id="459" r:id="rId8"/>
    <p:sldId id="460" r:id="rId9"/>
    <p:sldId id="461" r:id="rId10"/>
    <p:sldId id="462" r:id="rId11"/>
    <p:sldId id="464" r:id="rId12"/>
    <p:sldId id="463" r:id="rId13"/>
  </p:sldIdLst>
  <p:sldSz cx="12192000" cy="6858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6327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26" y="348"/>
      </p:cViewPr>
      <p:guideLst>
        <p:guide orient="horz" pos="184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6ED9F-8A26-4A48-B623-656CA99B0B53}" type="datetimeFigureOut">
              <a:rPr lang="da-DK" smtClean="0"/>
              <a:t>18-01-2021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3FD23-2647-B34C-94FB-3CAFA9568F6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0935" y="1"/>
            <a:ext cx="3261064" cy="19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9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1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14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4673600" y="6356351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E464EBDD-96FE-9245-BF09-5117501ED35B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7" name="Lige forbindelse 6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65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24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54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20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7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43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45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EBDD-96FE-9245-BF09-5117501ED35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530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CDAC-9654-D84D-A062-85294DA7301D}" type="datetimeFigureOut">
              <a:rPr lang="da-DK" smtClean="0"/>
              <a:t>18-01-2021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4673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4EBDD-96FE-9245-BF09-5117501ED35B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4405" y="6263766"/>
            <a:ext cx="3517995" cy="53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9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2B26FD8-5CA8-3E4F-9549-3A2A666D7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DBCG Repræsentantskabsmøde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290C5E9-488F-F541-B933-23D3B3BB3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18. januar 2021</a:t>
            </a:r>
          </a:p>
        </p:txBody>
      </p:sp>
    </p:spTree>
    <p:extLst>
      <p:ext uri="{BB962C8B-B14F-4D97-AF65-F5344CB8AC3E}">
        <p14:creationId xmlns:p14="http://schemas.microsoft.com/office/powerpoint/2010/main" val="392246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208937-13BB-9A4F-94E6-C54B5639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118" y="2371454"/>
            <a:ext cx="10363200" cy="1500187"/>
          </a:xfrm>
        </p:spPr>
        <p:txBody>
          <a:bodyPr>
            <a:normAutofit/>
          </a:bodyPr>
          <a:lstStyle/>
          <a:p>
            <a:pPr algn="ctr"/>
            <a:r>
              <a:rPr lang="da-DK" sz="6600" dirty="0"/>
              <a:t>Tak</a:t>
            </a:r>
          </a:p>
        </p:txBody>
      </p:sp>
    </p:spTree>
    <p:extLst>
      <p:ext uri="{BB962C8B-B14F-4D97-AF65-F5344CB8AC3E}">
        <p14:creationId xmlns:p14="http://schemas.microsoft.com/office/powerpoint/2010/main" val="72353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76EB0BB-E0ED-49C3-B0FE-9F8784C4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Peer Christiansen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6020F8F-9927-488D-8F14-87E8656AB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Autorisation som læge i 1980</a:t>
            </a:r>
          </a:p>
          <a:p>
            <a:pPr>
              <a:lnSpc>
                <a:spcPct val="150000"/>
              </a:lnSpc>
            </a:pPr>
            <a:r>
              <a:rPr lang="da-DK" dirty="0"/>
              <a:t>Speciallæge i kirurgi i 1991</a:t>
            </a:r>
          </a:p>
          <a:p>
            <a:pPr>
              <a:lnSpc>
                <a:spcPct val="150000"/>
              </a:lnSpc>
            </a:pPr>
            <a:r>
              <a:rPr lang="da-DK" dirty="0"/>
              <a:t>Overlæge i 1995</a:t>
            </a:r>
          </a:p>
          <a:p>
            <a:pPr>
              <a:lnSpc>
                <a:spcPct val="150000"/>
              </a:lnSpc>
            </a:pPr>
            <a:r>
              <a:rPr lang="da-DK" dirty="0" err="1"/>
              <a:t>Dr.med</a:t>
            </a:r>
            <a:r>
              <a:rPr lang="da-DK" dirty="0"/>
              <a:t> i 2001</a:t>
            </a:r>
          </a:p>
          <a:p>
            <a:pPr>
              <a:lnSpc>
                <a:spcPct val="150000"/>
              </a:lnSpc>
            </a:pPr>
            <a:r>
              <a:rPr lang="da-DK" dirty="0"/>
              <a:t>Formand for DBCG 2002-2020</a:t>
            </a:r>
          </a:p>
          <a:p>
            <a:pPr>
              <a:lnSpc>
                <a:spcPct val="150000"/>
              </a:lnSpc>
            </a:pPr>
            <a:r>
              <a:rPr lang="da-DK" dirty="0"/>
              <a:t>Professor i 2009 </a:t>
            </a:r>
          </a:p>
        </p:txBody>
      </p:sp>
      <p:pic>
        <p:nvPicPr>
          <p:cNvPr id="6" name="Pladsholder til indhold 5" descr="Et billede, der indeholder person, væg, mand, indendørs&#10;&#10;Automatisk genereret beskrivelse">
            <a:extLst>
              <a:ext uri="{FF2B5EF4-FFF2-40B4-BE49-F238E27FC236}">
                <a16:creationId xmlns:a16="http://schemas.microsoft.com/office/drawing/2014/main" id="{65C57735-786F-4851-AEBA-B0D1898CBF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462" r="12121" b="-1"/>
          <a:stretch/>
        </p:blipFill>
        <p:spPr>
          <a:xfrm>
            <a:off x="6197600" y="1600201"/>
            <a:ext cx="5384800" cy="4525963"/>
          </a:xfrm>
          <a:noFill/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4DFCEE9-ED56-43EC-9BE8-1AA591CA857F}"/>
              </a:ext>
            </a:extLst>
          </p:cNvPr>
          <p:cNvSpPr txBox="1"/>
          <p:nvPr/>
        </p:nvSpPr>
        <p:spPr>
          <a:xfrm>
            <a:off x="0" y="6510827"/>
            <a:ext cx="12192000" cy="369332"/>
          </a:xfrm>
          <a:prstGeom prst="rect">
            <a:avLst/>
          </a:prstGeom>
          <a:solidFill>
            <a:srgbClr val="333399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da-DK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</a:t>
            </a:r>
            <a:r>
              <a:rPr lang="da-DK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B</a:t>
            </a:r>
            <a:r>
              <a:rPr lang="da-DK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CG</a:t>
            </a:r>
            <a:r>
              <a:rPr lang="da-DK" dirty="0">
                <a:solidFill>
                  <a:schemeClr val="bg1"/>
                </a:solidFill>
                <a:latin typeface="Bahnschrift Condensed" panose="020B0502040204020203" pitchFamily="34" charset="0"/>
              </a:rPr>
              <a:t>									</a:t>
            </a:r>
            <a:r>
              <a:rPr lang="da-DK" sz="1400" dirty="0" err="1">
                <a:solidFill>
                  <a:schemeClr val="bg1"/>
                </a:solidFill>
              </a:rPr>
              <a:t>Repræsentanskabsmøde</a:t>
            </a:r>
            <a:r>
              <a:rPr lang="da-DK" sz="1400" dirty="0">
                <a:solidFill>
                  <a:schemeClr val="bg1"/>
                </a:solidFill>
              </a:rPr>
              <a:t> 18. januar 2021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7773B16-0263-4899-AF83-8CF2A7FA5026}"/>
              </a:ext>
            </a:extLst>
          </p:cNvPr>
          <p:cNvSpPr txBox="1">
            <a:spLocks/>
          </p:cNvSpPr>
          <p:nvPr/>
        </p:nvSpPr>
        <p:spPr>
          <a:xfrm>
            <a:off x="10039850" y="6510827"/>
            <a:ext cx="2133600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CDB36-5D87-483A-B3A4-A2BD8812A2F5}" type="slidenum">
              <a:rPr lang="da-DK" smtClean="0">
                <a:solidFill>
                  <a:schemeClr val="bg1"/>
                </a:solidFill>
              </a:rPr>
              <a:pPr/>
              <a:t>11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2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E3FF8-87CB-4514-82F5-CEBF9D3F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DBCGs 30 og 40 års jubilæum</a:t>
            </a:r>
          </a:p>
        </p:txBody>
      </p:sp>
      <p:pic>
        <p:nvPicPr>
          <p:cNvPr id="6" name="Pladsholder til indhold 5" descr="Et billede, der indeholder tekst, mand, væg, person&#10;&#10;Automatisk genereret beskrivelse">
            <a:extLst>
              <a:ext uri="{FF2B5EF4-FFF2-40B4-BE49-F238E27FC236}">
                <a16:creationId xmlns:a16="http://schemas.microsoft.com/office/drawing/2014/main" id="{1482209F-CE89-47DF-8D6A-A047F4A785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917" t="13279" r="15243"/>
          <a:stretch/>
        </p:blipFill>
        <p:spPr>
          <a:xfrm>
            <a:off x="609600" y="1499082"/>
            <a:ext cx="5568702" cy="4320000"/>
          </a:xfrm>
        </p:spPr>
      </p:pic>
      <p:pic>
        <p:nvPicPr>
          <p:cNvPr id="8" name="Pladsholder til indhold 7" descr="Et billede, der indeholder tekst, væg, person, mand&#10;&#10;Automatisk genereret beskrivelse">
            <a:extLst>
              <a:ext uri="{FF2B5EF4-FFF2-40B4-BE49-F238E27FC236}">
                <a16:creationId xmlns:a16="http://schemas.microsoft.com/office/drawing/2014/main" id="{C01F7F14-3B26-4829-B5AB-C96CBD1405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1152"/>
          <a:stretch/>
        </p:blipFill>
        <p:spPr>
          <a:xfrm>
            <a:off x="6473043" y="1499082"/>
            <a:ext cx="5109357" cy="4320000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29080BF-55B9-459E-A2D3-D8D1C6351F8C}"/>
              </a:ext>
            </a:extLst>
          </p:cNvPr>
          <p:cNvSpPr txBox="1"/>
          <p:nvPr/>
        </p:nvSpPr>
        <p:spPr>
          <a:xfrm>
            <a:off x="0" y="6510827"/>
            <a:ext cx="12192000" cy="369332"/>
          </a:xfrm>
          <a:prstGeom prst="rect">
            <a:avLst/>
          </a:prstGeom>
          <a:solidFill>
            <a:srgbClr val="333399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da-DK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D</a:t>
            </a:r>
            <a:r>
              <a:rPr lang="da-DK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B</a:t>
            </a:r>
            <a:r>
              <a:rPr lang="da-DK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CG</a:t>
            </a:r>
            <a:r>
              <a:rPr lang="da-DK" dirty="0">
                <a:solidFill>
                  <a:schemeClr val="bg1"/>
                </a:solidFill>
                <a:latin typeface="Bahnschrift Condensed" panose="020B0502040204020203" pitchFamily="34" charset="0"/>
              </a:rPr>
              <a:t>									</a:t>
            </a:r>
            <a:r>
              <a:rPr lang="da-DK" sz="1400" dirty="0" err="1">
                <a:solidFill>
                  <a:schemeClr val="bg1"/>
                </a:solidFill>
              </a:rPr>
              <a:t>Repræsentanskabsmøde</a:t>
            </a:r>
            <a:r>
              <a:rPr lang="da-DK" sz="1400" dirty="0">
                <a:solidFill>
                  <a:schemeClr val="bg1"/>
                </a:solidFill>
              </a:rPr>
              <a:t> 18. januar 2021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B213FCB8-DBE4-4D3B-AA24-A22B279CA3F1}"/>
              </a:ext>
            </a:extLst>
          </p:cNvPr>
          <p:cNvSpPr txBox="1">
            <a:spLocks/>
          </p:cNvSpPr>
          <p:nvPr/>
        </p:nvSpPr>
        <p:spPr>
          <a:xfrm>
            <a:off x="10039850" y="6510827"/>
            <a:ext cx="2133600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6CDB36-5D87-483A-B3A4-A2BD8812A2F5}" type="slidenum">
              <a:rPr lang="da-DK" smtClean="0">
                <a:solidFill>
                  <a:schemeClr val="bg1"/>
                </a:solidFill>
              </a:rPr>
              <a:pPr/>
              <a:t>12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2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83FA587A-1D95-3846-BD06-2B50588A9B95}"/>
              </a:ext>
            </a:extLst>
          </p:cNvPr>
          <p:cNvSpPr/>
          <p:nvPr/>
        </p:nvSpPr>
        <p:spPr>
          <a:xfrm>
            <a:off x="3007605" y="1961003"/>
            <a:ext cx="904484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latin typeface="Arial" panose="020B0604020202020204" pitchFamily="34" charset="0"/>
              </a:rPr>
              <a:t>PROGRAM </a:t>
            </a:r>
            <a:endParaRPr lang="da-DK" dirty="0"/>
          </a:p>
          <a:p>
            <a:pPr>
              <a:spcBef>
                <a:spcPts val="600"/>
              </a:spcBef>
            </a:pPr>
            <a:r>
              <a:rPr lang="da-DK" dirty="0">
                <a:latin typeface="MicrosoftJhengHeiRegular"/>
              </a:rPr>
              <a:t>13.00 Formandens beretning. Peer Christiansen</a:t>
            </a:r>
            <a:br>
              <a:rPr lang="da-DK" dirty="0">
                <a:latin typeface="MicrosoftJhengHeiRegular"/>
              </a:rPr>
            </a:br>
            <a:r>
              <a:rPr lang="da-DK" dirty="0">
                <a:latin typeface="MicrosoftJhengHeiRegular"/>
              </a:rPr>
              <a:t>13.30 Kvalitetsindikatorrapport 2019. Peer Christiansen</a:t>
            </a:r>
            <a:br>
              <a:rPr lang="da-DK" dirty="0">
                <a:latin typeface="MicrosoftJhengHeiRegular"/>
              </a:rPr>
            </a:br>
            <a:r>
              <a:rPr lang="da-DK" dirty="0">
                <a:latin typeface="MicrosoftJhengHeiRegular"/>
              </a:rPr>
              <a:t>13.45 Omlægning af DBCG ́s retningslinjer. Anne-Vibeke Lænkholm </a:t>
            </a:r>
            <a:endParaRPr lang="da-DK" dirty="0"/>
          </a:p>
          <a:p>
            <a:pPr>
              <a:spcBef>
                <a:spcPts val="600"/>
              </a:spcBef>
            </a:pPr>
            <a:r>
              <a:rPr lang="da-DK" dirty="0">
                <a:latin typeface="MicrosoftJhengHeiRegular"/>
              </a:rPr>
              <a:t>14.30 Afhandlinger forsvaret i 2020 </a:t>
            </a:r>
            <a:endParaRPr lang="da-DK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dirty="0">
                <a:latin typeface="MicrosoftJhengHeiRegular"/>
              </a:rPr>
              <a:t>Letrozol in early breast cancer. Signe K. Skriver </a:t>
            </a:r>
            <a:endParaRPr lang="da-DK" dirty="0">
              <a:latin typeface="SymbolMT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dirty="0">
                <a:latin typeface="MicrosoftJhengHeiRegular"/>
              </a:rPr>
              <a:t>Skulderfunktion og senfølger efter onkoplastisk operation. Katrine Rye Hauerslev </a:t>
            </a:r>
            <a:endParaRPr lang="da-DK" dirty="0">
              <a:latin typeface="SymbolMT"/>
            </a:endParaRPr>
          </a:p>
          <a:p>
            <a:pPr>
              <a:spcBef>
                <a:spcPts val="600"/>
              </a:spcBef>
            </a:pPr>
            <a:r>
              <a:rPr lang="da-DK" dirty="0">
                <a:latin typeface="MicrosoftJhengHeiRegular"/>
              </a:rPr>
              <a:t>15.00 DBCG HYPO-forsøget. Birgitte Offersen </a:t>
            </a:r>
            <a:endParaRPr lang="da-DK" dirty="0"/>
          </a:p>
          <a:p>
            <a:pPr>
              <a:spcBef>
                <a:spcPts val="600"/>
              </a:spcBef>
            </a:pPr>
            <a:r>
              <a:rPr lang="da-DK" dirty="0">
                <a:latin typeface="MicrosoftJhengHeiRegular"/>
              </a:rPr>
              <a:t>15.15 Forsøg der aktiveres i 2021 </a:t>
            </a:r>
            <a:endParaRPr lang="da-DK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dirty="0">
                <a:latin typeface="MicrosoftJhengHeiRegular"/>
              </a:rPr>
              <a:t>MASTER. Signe Borgquist </a:t>
            </a:r>
            <a:endParaRPr lang="da-DK" dirty="0">
              <a:latin typeface="SymbolMT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dirty="0">
                <a:latin typeface="MicrosoftJhengHeiRegular"/>
              </a:rPr>
              <a:t>NordicTrip. Bent Ejlertsen </a:t>
            </a:r>
            <a:endParaRPr lang="da-DK" dirty="0">
              <a:latin typeface="SymbolMT"/>
            </a:endParaRPr>
          </a:p>
          <a:p>
            <a:pPr>
              <a:spcBef>
                <a:spcPts val="600"/>
              </a:spcBef>
            </a:pPr>
            <a:r>
              <a:rPr lang="da-DK" dirty="0">
                <a:latin typeface="MicrosoftJhengHeiRegular"/>
              </a:rPr>
              <a:t>15.45 Afslutning. Birgitte Offersen 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C245CC6E-14AD-0443-91AC-AB25FF86A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19" y="190806"/>
            <a:ext cx="94488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078E4AC-D67A-6442-A890-3961EBBB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" y="4438184"/>
            <a:ext cx="6872277" cy="241981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AA192BD-5CE6-BA44-A5FB-DC4574BE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" y="-1"/>
            <a:ext cx="12189669" cy="443818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82AE59F-B723-1348-B101-32012744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861" y="2850684"/>
            <a:ext cx="5312974" cy="32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81FB874-9E5F-1345-9352-A289F8E9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846567"/>
            <a:ext cx="11950700" cy="4571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027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BA09211-680B-8A42-BCA2-7AB75B6C6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434898"/>
            <a:ext cx="11045221" cy="756522"/>
          </a:xfrm>
          <a:prstGeom prst="rect">
            <a:avLst/>
          </a:prstGeom>
        </p:spPr>
      </p:pic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8600A5B8-63D0-CC42-9A22-DDB96BD3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89410"/>
            <a:ext cx="10972800" cy="4525963"/>
          </a:xfrm>
        </p:spPr>
        <p:txBody>
          <a:bodyPr/>
          <a:lstStyle/>
          <a:p>
            <a:pPr lvl="0"/>
            <a:r>
              <a:rPr lang="da-DK" dirty="0"/>
              <a:t>Er patienten kandidat til et klinisk forsøg </a:t>
            </a:r>
          </a:p>
          <a:p>
            <a:pPr lvl="0"/>
            <a:r>
              <a:rPr lang="da-DK" dirty="0"/>
              <a:t>Er patienten blevet tilbudt indgang i et klinisk forsøg </a:t>
            </a:r>
          </a:p>
          <a:p>
            <a:pPr lvl="0"/>
            <a:r>
              <a:rPr lang="da-DK" dirty="0"/>
              <a:t>Er patienten inkluderet i et klinisk forsøg – eventuelt med underopdelingen</a:t>
            </a:r>
          </a:p>
        </p:txBody>
      </p:sp>
    </p:spTree>
    <p:extLst>
      <p:ext uri="{BB962C8B-B14F-4D97-AF65-F5344CB8AC3E}">
        <p14:creationId xmlns:p14="http://schemas.microsoft.com/office/powerpoint/2010/main" val="319659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BCB980E-EBBF-5D42-AAF6-1B98631E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30" y="237950"/>
            <a:ext cx="2743200" cy="386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35CE7FB-BA66-3C4F-8A4A-8D7DE1CA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96" y="2327376"/>
            <a:ext cx="2730500" cy="386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798D8F7-9914-CA40-9BBE-BA3598F2E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486" y="232977"/>
            <a:ext cx="2705100" cy="384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494D57B-BA4E-574B-B11E-FC33F36DC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52" y="2327376"/>
            <a:ext cx="2717800" cy="386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56C0DC9-9E45-D249-AC55-844092F59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204" y="220277"/>
            <a:ext cx="2717800" cy="386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B5490BC-D32A-ED41-8EAC-C45ECF066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098" y="2327376"/>
            <a:ext cx="2705100" cy="386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67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3596331-637A-1D45-A46F-C61B64059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5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18E97DC-A8B1-6D4E-9F19-C90428ED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" y="670924"/>
            <a:ext cx="4153779" cy="50154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8D22E5C-84E1-DF4F-9B11-845210D8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85" y="877465"/>
            <a:ext cx="4021568" cy="57555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56E37D7-A662-924C-98FB-4B05EBA2D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471" y="1021293"/>
            <a:ext cx="3753761" cy="5712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8028E83-9CAC-0D4E-A6B1-E1C7AF7A7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02" y="1108306"/>
            <a:ext cx="3869303" cy="57125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EE9638C-7B7D-E049-889F-FE2484AC4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2429" y="1171696"/>
            <a:ext cx="3574067" cy="22573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575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6FE269A-16C1-7544-8375-B83F2C3E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614" y="854068"/>
            <a:ext cx="5455115" cy="4095407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7096C314-B801-AD4A-A6FA-A23F22901080}"/>
              </a:ext>
            </a:extLst>
          </p:cNvPr>
          <p:cNvGrpSpPr/>
          <p:nvPr/>
        </p:nvGrpSpPr>
        <p:grpSpPr>
          <a:xfrm>
            <a:off x="409085" y="3524518"/>
            <a:ext cx="5921796" cy="3016775"/>
            <a:chOff x="323385" y="2685368"/>
            <a:chExt cx="5921796" cy="3016775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BDE142E1-575A-CB49-A535-F3DAC90AE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9360" y="3088888"/>
              <a:ext cx="1585821" cy="2613255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3878C74A-AE53-ED42-9F79-4DEEC994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385" y="2685368"/>
              <a:ext cx="4335975" cy="3016775"/>
            </a:xfrm>
            <a:prstGeom prst="rect">
              <a:avLst/>
            </a:prstGeom>
          </p:spPr>
        </p:pic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3C15B3-4A46-BA4D-900D-6A32F8E4EEDB}"/>
              </a:ext>
            </a:extLst>
          </p:cNvPr>
          <p:cNvGrpSpPr/>
          <p:nvPr/>
        </p:nvGrpSpPr>
        <p:grpSpPr>
          <a:xfrm>
            <a:off x="542649" y="854068"/>
            <a:ext cx="5237151" cy="1914807"/>
            <a:chOff x="409085" y="564685"/>
            <a:chExt cx="5237151" cy="1914807"/>
          </a:xfrm>
          <a:effectLst/>
        </p:grpSpPr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B981616D-4FCC-6B46-A5D4-A456E6F0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085" y="564685"/>
              <a:ext cx="5237151" cy="154289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B790CEF8-B85E-4C4C-9C36-B8B634F0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086" y="2051824"/>
              <a:ext cx="3783774" cy="42766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28949821"/>
      </p:ext>
    </p:extLst>
  </p:cSld>
  <p:clrMapOvr>
    <a:masterClrMapping/>
  </p:clrMapOvr>
</p:sld>
</file>

<file path=ppt/theme/theme1.xml><?xml version="1.0" encoding="utf-8"?>
<a:theme xmlns:a="http://schemas.openxmlformats.org/drawingml/2006/main" name="DBCG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BCG2018" id="{FA35CD93-F8DF-5840-9A2A-BB3B8F445FC4}" vid="{B51D4B08-E6CD-0345-8E7E-E66E0A8F920B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82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9" baseType="lpstr">
      <vt:lpstr>Arial</vt:lpstr>
      <vt:lpstr>Bahnschrift Condensed</vt:lpstr>
      <vt:lpstr>Calibri</vt:lpstr>
      <vt:lpstr>MicrosoftJhengHeiRegular</vt:lpstr>
      <vt:lpstr>SymbolMT</vt:lpstr>
      <vt:lpstr>Wingdings</vt:lpstr>
      <vt:lpstr>DBCG 2016</vt:lpstr>
      <vt:lpstr>DBCG Repræsentantskabsmøde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til Peer Christiansen</vt:lpstr>
      <vt:lpstr>DBCGs 30 og 40 års jubilæum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DBCG Repræsentantskabsmøde </dc:title>
  <dc:creator>Peer Christiansen</dc:creator>
  <cp:lastModifiedBy>Bent Ejlertsen</cp:lastModifiedBy>
  <cp:revision>13</cp:revision>
  <dcterms:created xsi:type="dcterms:W3CDTF">2021-01-16T08:43:37Z</dcterms:created>
  <dcterms:modified xsi:type="dcterms:W3CDTF">2021-01-18T07:36:45Z</dcterms:modified>
</cp:coreProperties>
</file>