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9" r:id="rId4"/>
    <p:sldId id="260" r:id="rId5"/>
    <p:sldId id="261" r:id="rId6"/>
    <p:sldId id="257"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er Christiansen" initials="PC" lastIdx="1" clrIdx="0">
    <p:extLst>
      <p:ext uri="{19B8F6BF-5375-455C-9EA6-DF929625EA0E}">
        <p15:presenceInfo xmlns:p15="http://schemas.microsoft.com/office/powerpoint/2012/main" userId="69692abddad4b8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221" autoAdjust="0"/>
    <p:restoredTop sz="80485" autoAdjust="0"/>
  </p:normalViewPr>
  <p:slideViewPr>
    <p:cSldViewPr snapToGrid="0" snapToObjects="1" showGuides="1">
      <p:cViewPr varScale="1">
        <p:scale>
          <a:sx n="92" d="100"/>
          <a:sy n="92" d="100"/>
        </p:scale>
        <p:origin x="1956" y="78"/>
      </p:cViewPr>
      <p:guideLst>
        <p:guide orient="horz" pos="2160"/>
        <p:guide pos="32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38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6ED9F-8A26-4A48-B623-656CA99B0B53}" type="datetimeFigureOut">
              <a:rPr lang="da-DK" smtClean="0"/>
              <a:t>18-01-2021</a:t>
            </a:fld>
            <a:endParaRPr lang="en-US"/>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3FD23-2647-B34C-94FB-3CAFA9568F6D}" type="slidenum">
              <a:rPr lang="en-US" smtClean="0"/>
              <a:t>‹nr.›</a:t>
            </a:fld>
            <a:endParaRPr lang="en-US"/>
          </a:p>
        </p:txBody>
      </p:sp>
    </p:spTree>
    <p:extLst>
      <p:ext uri="{BB962C8B-B14F-4D97-AF65-F5344CB8AC3E}">
        <p14:creationId xmlns:p14="http://schemas.microsoft.com/office/powerpoint/2010/main" val="1684677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600" dirty="0"/>
          </a:p>
        </p:txBody>
      </p:sp>
      <p:sp>
        <p:nvSpPr>
          <p:cNvPr id="4" name="Pladsholder til slidenummer 3"/>
          <p:cNvSpPr>
            <a:spLocks noGrp="1"/>
          </p:cNvSpPr>
          <p:nvPr>
            <p:ph type="sldNum" sz="quarter" idx="5"/>
          </p:nvPr>
        </p:nvSpPr>
        <p:spPr/>
        <p:txBody>
          <a:bodyPr/>
          <a:lstStyle/>
          <a:p>
            <a:fld id="{9AE3FD23-2647-B34C-94FB-3CAFA9568F6D}" type="slidenum">
              <a:rPr lang="en-US" smtClean="0"/>
              <a:t>1</a:t>
            </a:fld>
            <a:endParaRPr lang="en-US"/>
          </a:p>
        </p:txBody>
      </p:sp>
    </p:spTree>
    <p:extLst>
      <p:ext uri="{BB962C8B-B14F-4D97-AF65-F5344CB8AC3E}">
        <p14:creationId xmlns:p14="http://schemas.microsoft.com/office/powerpoint/2010/main" val="109866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b="1" kern="1200" dirty="0">
                <a:solidFill>
                  <a:schemeClr val="tx1"/>
                </a:solidFill>
                <a:effectLst/>
                <a:latin typeface="+mn-lt"/>
                <a:ea typeface="+mn-ea"/>
                <a:cs typeface="+mn-cs"/>
              </a:rPr>
              <a:t>Det generelle billede er positivt</a:t>
            </a:r>
            <a:r>
              <a:rPr lang="da-DK" sz="1200" kern="1200" dirty="0">
                <a:solidFill>
                  <a:schemeClr val="tx1"/>
                </a:solidFill>
                <a:effectLst/>
                <a:latin typeface="+mn-lt"/>
                <a:ea typeface="+mn-ea"/>
                <a:cs typeface="+mn-cs"/>
              </a:rPr>
              <a:t>. På landsplan er der en tilfredsstillende indikatoropfyldelse, men regionalt og på afdelingsniveau er der nogen variation. Region Hovedstaden opfylder ikke standarden, og det skyldes primært en betydelig højere forekomst af lokalt recidiv hos patienter, der er opereret i Herlev. </a:t>
            </a:r>
            <a:endParaRPr lang="da-DK" dirty="0"/>
          </a:p>
          <a:p>
            <a:r>
              <a:rPr lang="da-DK" sz="1200" kern="1200" dirty="0">
                <a:solidFill>
                  <a:schemeClr val="tx1"/>
                </a:solidFill>
                <a:effectLst/>
                <a:latin typeface="+mn-lt"/>
                <a:ea typeface="+mn-ea"/>
                <a:cs typeface="+mn-cs"/>
              </a:rPr>
              <a:t>Der er </a:t>
            </a:r>
            <a:r>
              <a:rPr lang="da-DK" sz="1400" b="1" kern="1200" dirty="0">
                <a:solidFill>
                  <a:schemeClr val="tx1"/>
                </a:solidFill>
                <a:effectLst/>
                <a:latin typeface="+mn-lt"/>
                <a:ea typeface="+mn-ea"/>
                <a:cs typeface="+mn-cs"/>
              </a:rPr>
              <a:t>påfaldende mange uoplyste</a:t>
            </a:r>
            <a:r>
              <a:rPr lang="da-DK" sz="1200" kern="1200" dirty="0">
                <a:solidFill>
                  <a:schemeClr val="tx1"/>
                </a:solidFill>
                <a:effectLst/>
                <a:latin typeface="+mn-lt"/>
                <a:ea typeface="+mn-ea"/>
                <a:cs typeface="+mn-cs"/>
              </a:rPr>
              <a:t> fra Herlev og Ringsted (henholdsvis 32 % og 17 %), og det er ikke tilfredsstillende.</a:t>
            </a:r>
          </a:p>
          <a:p>
            <a:r>
              <a:rPr lang="da-DK" sz="1200" kern="1200" dirty="0">
                <a:solidFill>
                  <a:schemeClr val="tx1"/>
                </a:solidFill>
                <a:effectLst/>
                <a:latin typeface="+mn-lt"/>
                <a:ea typeface="+mn-ea"/>
                <a:cs typeface="+mn-cs"/>
              </a:rPr>
              <a:t> </a:t>
            </a:r>
            <a:endParaRPr lang="da-DK" dirty="0"/>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I Herlev bør man se nærmere på de påfaldende mange lokale recidiver og forsøge at afklare, om der er mulige forklaringer på den høje forekomst. </a:t>
            </a:r>
            <a:endParaRPr lang="da-DK" dirty="0"/>
          </a:p>
          <a:p>
            <a:r>
              <a:rPr lang="da-DK" sz="1200" kern="1200" dirty="0">
                <a:solidFill>
                  <a:schemeClr val="tx1"/>
                </a:solidFill>
                <a:effectLst/>
                <a:latin typeface="+mn-lt"/>
                <a:ea typeface="+mn-ea"/>
                <a:cs typeface="+mn-cs"/>
              </a:rPr>
              <a:t>Indberetningen af opfølgning fra Herlev og Ringsted/Roskilde bør optimeres.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10</a:t>
            </a:fld>
            <a:endParaRPr lang="en-US"/>
          </a:p>
        </p:txBody>
      </p:sp>
    </p:spTree>
    <p:extLst>
      <p:ext uri="{BB962C8B-B14F-4D97-AF65-F5344CB8AC3E}">
        <p14:creationId xmlns:p14="http://schemas.microsoft.com/office/powerpoint/2010/main" val="215549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400" b="1" kern="1200" dirty="0">
                <a:solidFill>
                  <a:schemeClr val="tx1"/>
                </a:solidFill>
                <a:effectLst/>
                <a:latin typeface="+mn-lt"/>
                <a:ea typeface="+mn-ea"/>
                <a:cs typeface="+mn-cs"/>
              </a:rPr>
              <a:t>3,3% re-opereres</a:t>
            </a:r>
          </a:p>
          <a:p>
            <a:pPr marL="0" marR="0" lvl="0" indent="0" algn="l" defTabSz="4572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Overordnet vurderes det samlede resultat på landsplan for at være </a:t>
            </a:r>
            <a:r>
              <a:rPr lang="da-DK" sz="1400" b="1" kern="1200" dirty="0">
                <a:solidFill>
                  <a:schemeClr val="tx1"/>
                </a:solidFill>
                <a:effectLst/>
                <a:latin typeface="+mn-lt"/>
                <a:ea typeface="+mn-ea"/>
                <a:cs typeface="+mn-cs"/>
              </a:rPr>
              <a:t>tilfredsstillende</a:t>
            </a:r>
            <a:r>
              <a:rPr lang="da-DK" sz="1200" kern="1200" dirty="0">
                <a:solidFill>
                  <a:schemeClr val="tx1"/>
                </a:solidFill>
                <a:effectLst/>
                <a:latin typeface="+mn-lt"/>
                <a:ea typeface="+mn-ea"/>
                <a:cs typeface="+mn-cs"/>
              </a:rPr>
              <a:t>. Ingen regioner afviger signifikant fra standarden på 95 %. På afdelingsniveau er der heller ikke afdelinger, der ligger signifikant under standarden. Det bemærkes, at der i Region Midtjylland er en helt uacceptabelt høj andel med mangelfulde oplysninger. Dette beror formentlig på problemer med LPR3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11</a:t>
            </a:fld>
            <a:endParaRPr lang="en-US"/>
          </a:p>
        </p:txBody>
      </p:sp>
    </p:spTree>
    <p:extLst>
      <p:ext uri="{BB962C8B-B14F-4D97-AF65-F5344CB8AC3E}">
        <p14:creationId xmlns:p14="http://schemas.microsoft.com/office/powerpoint/2010/main" val="384697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Lumpektomi</a:t>
            </a:r>
            <a:r>
              <a:rPr lang="da-DK" sz="1200" kern="1200" dirty="0">
                <a:solidFill>
                  <a:schemeClr val="tx1"/>
                </a:solidFill>
                <a:effectLst/>
                <a:latin typeface="+mn-lt"/>
                <a:ea typeface="+mn-ea"/>
                <a:cs typeface="+mn-cs"/>
              </a:rPr>
              <a:t>: Ser man på det samlede resultat, er indikatoropfyldelsen på landsplan </a:t>
            </a:r>
            <a:r>
              <a:rPr lang="da-DK" sz="1400" b="1" kern="1200" dirty="0">
                <a:solidFill>
                  <a:schemeClr val="tx1"/>
                </a:solidFill>
                <a:effectLst/>
                <a:latin typeface="+mn-lt"/>
                <a:ea typeface="+mn-ea"/>
                <a:cs typeface="+mn-cs"/>
              </a:rPr>
              <a:t>tilfredsstillende</a:t>
            </a:r>
            <a:r>
              <a:rPr lang="da-DK" sz="1200" kern="1200" dirty="0">
                <a:solidFill>
                  <a:schemeClr val="tx1"/>
                </a:solidFill>
                <a:effectLst/>
                <a:latin typeface="+mn-lt"/>
                <a:ea typeface="+mn-ea"/>
                <a:cs typeface="+mn-cs"/>
              </a:rPr>
              <a:t>, og alle regioner lever op til standarden. Der er enkelte afdelinger, der ligger lidt under, men det er ikke signifikant. Det samme billede tegnede sig for 2018 data (appendiks 6). I forhold til tidligere er andelen uoplyste blevet reduceret, og specielt gælder det for Næstved og Herlev, der i sidste offentliggjorte rapport fik en anmærkning om dette. </a:t>
            </a:r>
            <a:endParaRPr lang="da-DK" dirty="0"/>
          </a:p>
          <a:p>
            <a:r>
              <a:rPr lang="da-DK" b="1" dirty="0"/>
              <a:t>Mastektomi</a:t>
            </a:r>
            <a:r>
              <a:rPr lang="da-DK" dirty="0"/>
              <a:t>: </a:t>
            </a:r>
            <a:r>
              <a:rPr lang="da-DK" sz="1200" kern="1200" dirty="0">
                <a:solidFill>
                  <a:schemeClr val="tx1"/>
                </a:solidFill>
                <a:effectLst/>
                <a:latin typeface="+mn-lt"/>
                <a:ea typeface="+mn-ea"/>
                <a:cs typeface="+mn-cs"/>
              </a:rPr>
              <a:t>På landsplan er resultatet ikke signifikant forskelligt fra standarden på 90 %, om end opfyldelsen kun er opgjort til 88,1 %. Det samme gør sig gældende for 2018. Opgørelserne bygger på lave antal og derfor også̊ brede konfidensintervaller. Det er således kun for afdelingen i Næstved, at indikatoropfyldelsen ligger signifikant under. Dette anses for </a:t>
            </a:r>
            <a:r>
              <a:rPr lang="da-DK" sz="1400" b="1" kern="1200" dirty="0">
                <a:solidFill>
                  <a:schemeClr val="tx1"/>
                </a:solidFill>
                <a:effectLst/>
                <a:latin typeface="+mn-lt"/>
                <a:ea typeface="+mn-ea"/>
                <a:cs typeface="+mn-cs"/>
              </a:rPr>
              <a:t>overordnet nogenlunde tilfredsstillende</a:t>
            </a:r>
            <a:r>
              <a:rPr lang="da-DK" sz="1200" kern="1200" dirty="0">
                <a:solidFill>
                  <a:schemeClr val="tx1"/>
                </a:solidFill>
                <a:effectLst/>
                <a:latin typeface="+mn-lt"/>
                <a:ea typeface="+mn-ea"/>
                <a:cs typeface="+mn-cs"/>
              </a:rPr>
              <a:t>. Det er som i 2017-rapporten, Region Hovedstaden og Region Sjælland, der trækker indikatoropfyldelsen ned under 90 %. For de onkologiske afdelingers vedkommende er det specielt afdelingen i Næstved, der ligger under standarden. Rigshospitalet har markant forbedret sig i forhold til den seneste rapport. </a:t>
            </a:r>
            <a:endParaRPr lang="da-DK" dirty="0"/>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Der er behov for en forbedret indsats fra den onkologiske afdeling i Næstved, hvor omkring en fjerdedel af patienterne efter mastektomi tilsyneladende ikke modtager strålebehandling i henhold til retningslinjerne.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12</a:t>
            </a:fld>
            <a:endParaRPr lang="en-US"/>
          </a:p>
        </p:txBody>
      </p:sp>
    </p:spTree>
    <p:extLst>
      <p:ext uri="{BB962C8B-B14F-4D97-AF65-F5344CB8AC3E}">
        <p14:creationId xmlns:p14="http://schemas.microsoft.com/office/powerpoint/2010/main" val="58203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8938" y="685800"/>
            <a:ext cx="6096000" cy="3429000"/>
          </a:xfrm>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Tallene varierer meget med en indikatoropfyldelse fra kun </a:t>
            </a:r>
            <a:r>
              <a:rPr lang="da-DK" sz="1200" b="1" kern="1200" dirty="0">
                <a:solidFill>
                  <a:schemeClr val="tx1"/>
                </a:solidFill>
                <a:effectLst/>
                <a:latin typeface="+mn-lt"/>
                <a:ea typeface="+mn-ea"/>
                <a:cs typeface="+mn-cs"/>
              </a:rPr>
              <a:t>15 % i Region Sjælland til godt 42 % i Region Nordjylland</a:t>
            </a:r>
            <a:r>
              <a:rPr lang="da-DK" sz="1200" kern="1200" dirty="0">
                <a:solidFill>
                  <a:schemeClr val="tx1"/>
                </a:solidFill>
                <a:effectLst/>
                <a:latin typeface="+mn-lt"/>
                <a:ea typeface="+mn-ea"/>
                <a:cs typeface="+mn-cs"/>
              </a:rPr>
              <a:t>. Region Hovedstaden og Region Sjælland ligger signifikant under standarden, og det anses for ikke tilfredsstillende. Indikatoren har været beregnet i flere år, og flere afdelinger har gennem perioden haft indikatoropfyldelser omkring eller over 30 %. Styregruppen anser det derfor for at være opnåeligt at komme tættere på standarden, end tilfældet er. </a:t>
            </a:r>
            <a:endParaRPr lang="da-DK" dirty="0"/>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Der er behov for en evaluering af mulighederne for forbedring i ved Rigshospitalet, Herlev og Ringsted/Roskilde.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13</a:t>
            </a:fld>
            <a:endParaRPr lang="en-US"/>
          </a:p>
        </p:txBody>
      </p:sp>
    </p:spTree>
    <p:extLst>
      <p:ext uri="{BB962C8B-B14F-4D97-AF65-F5344CB8AC3E}">
        <p14:creationId xmlns:p14="http://schemas.microsoft.com/office/powerpoint/2010/main" val="3350028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8938" y="685800"/>
            <a:ext cx="6096000" cy="3429000"/>
          </a:xfrm>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Generelt vurderes det foreliggende resultat at være </a:t>
            </a:r>
            <a:r>
              <a:rPr lang="da-DK" sz="1400" b="1" kern="1200" dirty="0">
                <a:solidFill>
                  <a:schemeClr val="tx1"/>
                </a:solidFill>
                <a:effectLst/>
                <a:latin typeface="+mn-lt"/>
                <a:ea typeface="+mn-ea"/>
                <a:cs typeface="+mn-cs"/>
              </a:rPr>
              <a:t>bedre end umiddelbart forventet</a:t>
            </a:r>
            <a:r>
              <a:rPr lang="da-DK" sz="1200" kern="1200" dirty="0">
                <a:solidFill>
                  <a:schemeClr val="tx1"/>
                </a:solidFill>
                <a:effectLst/>
                <a:latin typeface="+mn-lt"/>
                <a:ea typeface="+mn-ea"/>
                <a:cs typeface="+mn-cs"/>
              </a:rPr>
              <a:t>. Det er således specielt bemærkelsesværdigt, at der for de højeste aldersgrupper også̊ er en relativt høj indikatoropfyldelse (appendiks 2, Tabel A2.2.12). I forhold til de øvrige regioner, skiller indikatorværdierne for Region Midtjylland og Region Nordjylland sig negativt ud.</a:t>
            </a:r>
          </a:p>
          <a:p>
            <a:r>
              <a:rPr lang="da-DK" sz="1200" kern="1200" dirty="0">
                <a:solidFill>
                  <a:schemeClr val="tx1"/>
                </a:solidFill>
                <a:effectLst/>
                <a:latin typeface="+mn-lt"/>
                <a:ea typeface="+mn-ea"/>
                <a:cs typeface="+mn-cs"/>
              </a:rPr>
              <a:t> </a:t>
            </a:r>
            <a:endParaRPr lang="da-DK" dirty="0"/>
          </a:p>
          <a:p>
            <a:r>
              <a:rPr lang="da-DK" sz="1200" kern="1200" dirty="0">
                <a:solidFill>
                  <a:schemeClr val="tx1"/>
                </a:solidFill>
                <a:effectLst/>
                <a:latin typeface="+mn-lt"/>
                <a:ea typeface="+mn-ea"/>
                <a:cs typeface="+mn-cs"/>
              </a:rPr>
              <a:t>Styregruppen har lagt op til en drøftelse af </a:t>
            </a:r>
            <a:r>
              <a:rPr lang="da-DK" sz="1400" b="1" kern="1200" dirty="0">
                <a:solidFill>
                  <a:schemeClr val="tx1"/>
                </a:solidFill>
                <a:effectLst/>
                <a:latin typeface="+mn-lt"/>
                <a:ea typeface="+mn-ea"/>
                <a:cs typeface="+mn-cs"/>
              </a:rPr>
              <a:t>standardværdien, som foreslås reduceret til 90 </a:t>
            </a:r>
            <a:r>
              <a:rPr lang="da-DK" sz="1400" kern="1200" dirty="0">
                <a:solidFill>
                  <a:schemeClr val="tx1"/>
                </a:solidFill>
                <a:effectLst/>
                <a:latin typeface="+mn-lt"/>
                <a:ea typeface="+mn-ea"/>
                <a:cs typeface="+mn-cs"/>
              </a:rPr>
              <a:t>%. </a:t>
            </a:r>
            <a:endParaRPr lang="da-DK" sz="1400"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14</a:t>
            </a:fld>
            <a:endParaRPr lang="en-US"/>
          </a:p>
        </p:txBody>
      </p:sp>
    </p:spTree>
    <p:extLst>
      <p:ext uri="{BB962C8B-B14F-4D97-AF65-F5344CB8AC3E}">
        <p14:creationId xmlns:p14="http://schemas.microsoft.com/office/powerpoint/2010/main" val="1331205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Neoadjuverende behandling med kemoterapi mhp. down-sizing af tumorstørrelse forud for brystbevarende operation indføjedes som et tilbud til patienterne, der i øvrigt er kandidater til at modtage kemoterapi, i 2016. De foreliggende tal bekræfter, at denne mulighed udnyttes bredt, og </a:t>
            </a:r>
            <a:r>
              <a:rPr lang="da-DK" sz="1400" b="1" kern="1200" dirty="0">
                <a:solidFill>
                  <a:schemeClr val="tx1"/>
                </a:solidFill>
                <a:effectLst/>
                <a:latin typeface="+mn-lt"/>
                <a:ea typeface="+mn-ea"/>
                <a:cs typeface="+mn-cs"/>
              </a:rPr>
              <a:t>det samlede resultat på landsplan anses for tilfredsstillende</a:t>
            </a:r>
            <a:r>
              <a:rPr lang="da-DK" sz="1200" kern="1200" dirty="0">
                <a:solidFill>
                  <a:schemeClr val="tx1"/>
                </a:solidFill>
                <a:effectLst/>
                <a:latin typeface="+mn-lt"/>
                <a:ea typeface="+mn-ea"/>
                <a:cs typeface="+mn-cs"/>
              </a:rPr>
              <a:t>. Der er dog fortsat nogen spredning over landet, men den er mindre end de tal, der blev præsenteret i relation til sidste publicerede rapport (da indikatoren blev introduceret som en prøve). </a:t>
            </a:r>
          </a:p>
          <a:p>
            <a:r>
              <a:rPr lang="da-DK" sz="1400" b="1" dirty="0"/>
              <a:t>Beregningsgrundlaget for indikatoren vil i de kommende år ændres</a:t>
            </a:r>
            <a:r>
              <a:rPr lang="da-DK" dirty="0"/>
              <a:t>, da der i forbindelse med revision af retningslinjerne på området vil blive indført nye indikationer, der vil styrke anbefalingen om NACT. Det drejer sig bl.a. om patienter med lymfeknudepositiv brystkræft. </a:t>
            </a:r>
          </a:p>
          <a:p>
            <a:endParaRPr lang="da-DK" dirty="0"/>
          </a:p>
          <a:p>
            <a:r>
              <a:rPr lang="da-DK" sz="1200" kern="1200" dirty="0">
                <a:solidFill>
                  <a:schemeClr val="tx1"/>
                </a:solidFill>
                <a:effectLst/>
                <a:latin typeface="+mn-lt"/>
                <a:ea typeface="+mn-ea"/>
                <a:cs typeface="+mn-cs"/>
              </a:rPr>
              <a:t>Metoden synes senest at være implementeret fuldt i Region Nord. Der er 3 afdelinger, der skiller sig ud med påfaldende lavere indikatoropfyldelse end de øvrige afdelinger. Det drejer sig om de to nordjyske afdelinger i Hjørring og Aalborg og afdelingen i Herlev. Der er enkelte afdelinger, der har en forholdsvis høj andel uoplyste: Herlev 13 %, Aabenraa 16 % og Hjørring 20 %. Det anses for uacceptabelt, og der er rejst mistanke om, at manglende indberetning af tumorstørrelse ved UL er baggrunden. </a:t>
            </a:r>
            <a:endParaRPr lang="da-DK" dirty="0"/>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De kirurgiske afdelinger i Herlev og Aalborg (Hjørring er ikke længere aktiv) anbefales at overveje, om anvendelsen af NACT kan øges. Tilsvarende opfordres Herlev og Aabenraa til at bedre indberetningen.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15</a:t>
            </a:fld>
            <a:endParaRPr lang="en-US"/>
          </a:p>
        </p:txBody>
      </p:sp>
    </p:spTree>
    <p:extLst>
      <p:ext uri="{BB962C8B-B14F-4D97-AF65-F5344CB8AC3E}">
        <p14:creationId xmlns:p14="http://schemas.microsoft.com/office/powerpoint/2010/main" val="3152515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b="1" kern="1200" dirty="0">
                <a:solidFill>
                  <a:schemeClr val="tx1"/>
                </a:solidFill>
                <a:effectLst/>
                <a:latin typeface="+mn-lt"/>
                <a:ea typeface="+mn-ea"/>
                <a:cs typeface="+mn-cs"/>
              </a:rPr>
              <a:t>Indikatoropfyldelsen på godt 60 % anses for tilfredsstillende</a:t>
            </a:r>
            <a:r>
              <a:rPr lang="da-DK" sz="1200" kern="1200" dirty="0">
                <a:solidFill>
                  <a:schemeClr val="tx1"/>
                </a:solidFill>
                <a:effectLst/>
                <a:latin typeface="+mn-lt"/>
                <a:ea typeface="+mn-ea"/>
                <a:cs typeface="+mn-cs"/>
              </a:rPr>
              <a:t>. Tallene viser relativt stor variation regionerne imellem, og for enkelte afdelinger er opnået et overraskende godt resultat, mens Ringsted/Roskilde, Aabenraa og Aalborg ligger signifikant under gennemsnittet med påfaldende lave opfyldelser. </a:t>
            </a:r>
            <a:endParaRPr lang="da-DK" dirty="0"/>
          </a:p>
          <a:p>
            <a:r>
              <a:rPr lang="da-DK" sz="1200" kern="1200" dirty="0">
                <a:solidFill>
                  <a:schemeClr val="tx1"/>
                </a:solidFill>
                <a:effectLst/>
                <a:latin typeface="+mn-lt"/>
                <a:ea typeface="+mn-ea"/>
                <a:cs typeface="+mn-cs"/>
              </a:rPr>
              <a:t>Styregruppen vil ikke på det foreliggende komme med yderligere kommentarer omkring variationen. Der er behov for at følge udviklingen over en længere periode, da de individuelle tal bygger på relativt spinkle tal. </a:t>
            </a:r>
            <a:endParaRPr lang="da-DK" dirty="0"/>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Ingen.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16</a:t>
            </a:fld>
            <a:endParaRPr lang="en-US"/>
          </a:p>
        </p:txBody>
      </p:sp>
    </p:spTree>
    <p:extLst>
      <p:ext uri="{BB962C8B-B14F-4D97-AF65-F5344CB8AC3E}">
        <p14:creationId xmlns:p14="http://schemas.microsoft.com/office/powerpoint/2010/main" val="2423159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På landsplan er der i 2019 i alt 310 patienter, der er kandidater til at få foretaget analysen, og det er sket hos 254 svarende til en </a:t>
            </a:r>
            <a:r>
              <a:rPr lang="da-DK" sz="1400" b="1" kern="1200" dirty="0">
                <a:solidFill>
                  <a:schemeClr val="tx1"/>
                </a:solidFill>
                <a:effectLst/>
                <a:latin typeface="+mn-lt"/>
                <a:ea typeface="+mn-ea"/>
                <a:cs typeface="+mn-cs"/>
              </a:rPr>
              <a:t>indikatoropfyldelse på 81,9 %. </a:t>
            </a:r>
            <a:r>
              <a:rPr lang="da-DK" sz="1200" kern="1200" dirty="0">
                <a:solidFill>
                  <a:schemeClr val="tx1"/>
                </a:solidFill>
                <a:effectLst/>
                <a:latin typeface="+mn-lt"/>
                <a:ea typeface="+mn-ea"/>
                <a:cs typeface="+mn-cs"/>
              </a:rPr>
              <a:t>Det vurderes </a:t>
            </a:r>
            <a:r>
              <a:rPr lang="da-DK" sz="1400" b="1" kern="1200" dirty="0">
                <a:solidFill>
                  <a:schemeClr val="tx1"/>
                </a:solidFill>
                <a:effectLst/>
                <a:latin typeface="+mn-lt"/>
                <a:ea typeface="+mn-ea"/>
                <a:cs typeface="+mn-cs"/>
              </a:rPr>
              <a:t>meget tilfredsstillende </a:t>
            </a:r>
            <a:r>
              <a:rPr lang="da-DK" sz="1200" kern="1200" dirty="0">
                <a:solidFill>
                  <a:schemeClr val="tx1"/>
                </a:solidFill>
                <a:effectLst/>
                <a:latin typeface="+mn-lt"/>
                <a:ea typeface="+mn-ea"/>
                <a:cs typeface="+mn-cs"/>
              </a:rPr>
              <a:t>set i lyset af, at der er tale om en helt ny og teknologikrævende procedure. I relation til en potentiel standard på 90 %, så̊ er indikatoropfyldelsen i 2019 signifikant lavere ved Rigshospitalet, i Aarhus og i Viborg. Styregruppens overvejelser om dette er, at det ikke er helt tilfredsstillende, men der lægges samtidig vægt på, at der endnu ikke er etableret noget formelt rykkersystem for denne indikator. Endelig rejses et spørgsmål om specifikation af indikatoren kan optimeres, således at patienter, der ikke er kandidater til kemoterapi f.eks. pga. komorbiditet ikke inkluderes i indikatorpopulationen. </a:t>
            </a:r>
            <a:endParaRPr lang="da-DK" dirty="0"/>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Rigshospitalet og Aarhus opfordres til at tage skridt til at øge indberetningen. </a:t>
            </a:r>
            <a:endParaRPr lang="da-DK" dirty="0"/>
          </a:p>
          <a:p>
            <a:r>
              <a:rPr lang="da-DK" sz="1200" kern="1200" dirty="0">
                <a:solidFill>
                  <a:schemeClr val="tx1"/>
                </a:solidFill>
                <a:effectLst/>
                <a:latin typeface="+mn-lt"/>
                <a:ea typeface="+mn-ea"/>
                <a:cs typeface="+mn-cs"/>
              </a:rPr>
              <a:t>På baggrund af de foreliggende resultater har styregruppen vurderet, at standarden for opfyldelse indtil videre bør fastlægges til 90 %, hvis indikatoren også̊ fremover skal indgå̊. Dette vil der blive taget endelig stilling til senere i 2020, og i forbindelse hermed vil indikatorspecifikationen blive taget til overvejelse. </a:t>
            </a:r>
            <a:r>
              <a:rPr lang="da-DK" sz="1200" b="1" kern="1200" dirty="0">
                <a:solidFill>
                  <a:schemeClr val="tx1"/>
                </a:solidFill>
                <a:effectLst/>
                <a:latin typeface="+mn-lt"/>
                <a:ea typeface="+mn-ea"/>
                <a:cs typeface="+mn-cs"/>
              </a:rPr>
              <a:t>Der anbefales indført et rykkersystem. </a:t>
            </a:r>
            <a:endParaRPr lang="da-DK" b="1"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17</a:t>
            </a:fld>
            <a:endParaRPr lang="en-US"/>
          </a:p>
        </p:txBody>
      </p:sp>
    </p:spTree>
    <p:extLst>
      <p:ext uri="{BB962C8B-B14F-4D97-AF65-F5344CB8AC3E}">
        <p14:creationId xmlns:p14="http://schemas.microsoft.com/office/powerpoint/2010/main" val="12808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kern="1200" dirty="0">
                <a:solidFill>
                  <a:schemeClr val="tx1"/>
                </a:solidFill>
                <a:effectLst/>
                <a:latin typeface="+mn-lt"/>
                <a:ea typeface="+mn-ea"/>
                <a:cs typeface="+mn-cs"/>
              </a:rPr>
              <a:t>Dækningsgraden på </a:t>
            </a:r>
            <a:r>
              <a:rPr lang="da-DK" sz="1400" b="1" kern="1200" dirty="0">
                <a:solidFill>
                  <a:schemeClr val="tx1"/>
                </a:solidFill>
                <a:effectLst/>
                <a:latin typeface="+mn-lt"/>
                <a:ea typeface="+mn-ea"/>
                <a:cs typeface="+mn-cs"/>
              </a:rPr>
              <a:t>94,7 % anses for meget tilfredsstillende</a:t>
            </a:r>
            <a:r>
              <a:rPr lang="da-DK" sz="1200" kern="1200" dirty="0">
                <a:solidFill>
                  <a:schemeClr val="tx1"/>
                </a:solidFill>
                <a:effectLst/>
                <a:latin typeface="+mn-lt"/>
                <a:ea typeface="+mn-ea"/>
                <a:cs typeface="+mn-cs"/>
              </a:rPr>
              <a:t>. Tages den statistiske usikkerhed i betragtning, er der ikke regioner eller afdelinger, der ligger signifikant under standarden. På basis af de foreliggende indikatoropfyldelser, synes det realistisk, at standarden hæves til 95 %. Det vil kræve en lille forbedring ved enkelte enheder, men det er vurderingen, at det vil kunne ske uden større besvær ved en samlet indsats fra kirurger og patologer. </a:t>
            </a:r>
          </a:p>
          <a:p>
            <a:endParaRPr lang="da-DK" dirty="0"/>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Styregruppen vil senere tage op til overvejelse, om </a:t>
            </a:r>
            <a:r>
              <a:rPr lang="da-DK" sz="1400" b="1" kern="1200" dirty="0">
                <a:solidFill>
                  <a:schemeClr val="tx1"/>
                </a:solidFill>
                <a:effectLst/>
                <a:latin typeface="+mn-lt"/>
                <a:ea typeface="+mn-ea"/>
                <a:cs typeface="+mn-cs"/>
              </a:rPr>
              <a:t>standarden skal hæves til 95 %.</a:t>
            </a:r>
            <a:r>
              <a:rPr lang="da-DK" sz="1400" kern="1200" dirty="0">
                <a:solidFill>
                  <a:schemeClr val="tx1"/>
                </a:solidFill>
                <a:effectLst/>
                <a:latin typeface="+mn-lt"/>
                <a:ea typeface="+mn-ea"/>
                <a:cs typeface="+mn-cs"/>
              </a:rPr>
              <a:t> </a:t>
            </a:r>
            <a:endParaRPr lang="da-DK" sz="1400"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2</a:t>
            </a:fld>
            <a:endParaRPr lang="en-US"/>
          </a:p>
        </p:txBody>
      </p:sp>
    </p:spTree>
    <p:extLst>
      <p:ext uri="{BB962C8B-B14F-4D97-AF65-F5344CB8AC3E}">
        <p14:creationId xmlns:p14="http://schemas.microsoft.com/office/powerpoint/2010/main" val="347373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Indikatoropfyldelsen </a:t>
            </a:r>
            <a:r>
              <a:rPr lang="da-DK" sz="1400" b="1" kern="1200" dirty="0">
                <a:solidFill>
                  <a:schemeClr val="tx1"/>
                </a:solidFill>
                <a:effectLst/>
                <a:latin typeface="+mn-lt"/>
                <a:ea typeface="+mn-ea"/>
                <a:cs typeface="+mn-cs"/>
              </a:rPr>
              <a:t>på 99,6%</a:t>
            </a:r>
            <a:r>
              <a:rPr lang="da-DK" sz="1200" kern="1200" dirty="0">
                <a:solidFill>
                  <a:schemeClr val="tx1"/>
                </a:solidFill>
                <a:effectLst/>
                <a:latin typeface="+mn-lt"/>
                <a:ea typeface="+mn-ea"/>
                <a:cs typeface="+mn-cs"/>
              </a:rPr>
              <a:t> i forhold til overensstemmelsesgrad er meget høj og viser, at der foregår </a:t>
            </a:r>
            <a:r>
              <a:rPr lang="da-DK" sz="1400" b="1" kern="1200" dirty="0">
                <a:solidFill>
                  <a:schemeClr val="tx1"/>
                </a:solidFill>
                <a:effectLst/>
                <a:latin typeface="+mn-lt"/>
                <a:ea typeface="+mn-ea"/>
                <a:cs typeface="+mn-cs"/>
              </a:rPr>
              <a:t>en meget omhyggelig indberetning fra de patologiske afdelingers side</a:t>
            </a:r>
            <a:r>
              <a:rPr lang="da-DK" sz="1200" kern="1200" dirty="0">
                <a:solidFill>
                  <a:schemeClr val="tx1"/>
                </a:solidFill>
                <a:effectLst/>
                <a:latin typeface="+mn-lt"/>
                <a:ea typeface="+mn-ea"/>
                <a:cs typeface="+mn-cs"/>
              </a:rPr>
              <a:t>. Det anses for at være overordentligt tilfredsstillende. De 44 patienter i kolonnen "Uoplyste" omfatter patienter, hvis diagnose er mangelfuldt indberettet til DBCG. Disse patienter vil findes i ledelsesinformationssystemerne (LIS-systemer) i de enkelte regioner samt fremgå̊ af rykkerlister fra DBCG databasen til de kirurgiske afdelinger med henblik på at få rettet forkerte indberetninger (f.eks. til DCIS) og slettet patienter, der er fejlregistreret i databasen. </a:t>
            </a:r>
          </a:p>
          <a:p>
            <a:endParaRPr lang="da-DK" dirty="0"/>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Ingen. Styregruppen anbefaler at indikatoren </a:t>
            </a:r>
            <a:r>
              <a:rPr lang="da-DK" sz="1400" b="1" kern="1200" dirty="0">
                <a:solidFill>
                  <a:schemeClr val="tx1"/>
                </a:solidFill>
                <a:effectLst/>
                <a:latin typeface="+mn-lt"/>
                <a:ea typeface="+mn-ea"/>
                <a:cs typeface="+mn-cs"/>
              </a:rPr>
              <a:t>udgår</a:t>
            </a:r>
            <a:r>
              <a:rPr lang="da-DK" sz="1200" kern="1200" dirty="0">
                <a:solidFill>
                  <a:schemeClr val="tx1"/>
                </a:solidFill>
                <a:effectLst/>
                <a:latin typeface="+mn-lt"/>
                <a:ea typeface="+mn-ea"/>
                <a:cs typeface="+mn-cs"/>
              </a:rPr>
              <a:t> i forbindelse med næste årsrapport.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3</a:t>
            </a:fld>
            <a:endParaRPr lang="en-US"/>
          </a:p>
        </p:txBody>
      </p:sp>
    </p:spTree>
    <p:extLst>
      <p:ext uri="{BB962C8B-B14F-4D97-AF65-F5344CB8AC3E}">
        <p14:creationId xmlns:p14="http://schemas.microsoft.com/office/powerpoint/2010/main" val="60276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Indikatoren afspejler indberetningspraksis ved de kirurgiske og patologiske enheder og anses for at være helt central for hele indikatorsættet. Indikatoren er fuldt opfyldt for 3 af 5 regioner. For de øvrige 2 regioner ligger indikatoropfyldelsen dog ikke signifikant under standarden. På afdelingsniveau er billedet tilsvarende, og ingen afviger signifikant fra standarden. Det anses samlet set for meget tilfredsstillende. Styregruppen er bekendt med, at de foreliggende resultater er kommet i stand efter en </a:t>
            </a:r>
            <a:r>
              <a:rPr lang="da-DK" sz="1400" b="1" kern="1200" dirty="0">
                <a:solidFill>
                  <a:schemeClr val="tx1"/>
                </a:solidFill>
                <a:effectLst/>
                <a:latin typeface="+mn-lt"/>
                <a:ea typeface="+mn-ea"/>
                <a:cs typeface="+mn-cs"/>
              </a:rPr>
              <a:t>betydelig ekstraordinær indsats fra afdelingerne med indberetning og opdatering af de fra DBCG udsendte rykkerlister. Dette gælder i særlig grad den kirurgiske afdeling i Region Sjælland (Roskilde tidl. Ringsted</a:t>
            </a:r>
            <a:r>
              <a:rPr lang="da-DK" sz="1200" kern="1200" dirty="0">
                <a:solidFill>
                  <a:schemeClr val="tx1"/>
                </a:solidFill>
                <a:effectLst/>
                <a:latin typeface="+mn-lt"/>
                <a:ea typeface="+mn-ea"/>
                <a:cs typeface="+mn-cs"/>
              </a:rPr>
              <a:t>).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4</a:t>
            </a:fld>
            <a:endParaRPr lang="en-US"/>
          </a:p>
        </p:txBody>
      </p:sp>
    </p:spTree>
    <p:extLst>
      <p:ext uri="{BB962C8B-B14F-4D97-AF65-F5344CB8AC3E}">
        <p14:creationId xmlns:p14="http://schemas.microsoft.com/office/powerpoint/2010/main" val="152635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8938" y="685800"/>
            <a:ext cx="6096000" cy="3429000"/>
          </a:xfrm>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Resultatet anses for overordnet </a:t>
            </a:r>
            <a:r>
              <a:rPr lang="da-DK" sz="1400" b="1" kern="1200" dirty="0">
                <a:solidFill>
                  <a:schemeClr val="tx1"/>
                </a:solidFill>
                <a:effectLst/>
                <a:latin typeface="+mn-lt"/>
                <a:ea typeface="+mn-ea"/>
                <a:cs typeface="+mn-cs"/>
              </a:rPr>
              <a:t>tilfredsstillende</a:t>
            </a:r>
            <a:r>
              <a:rPr lang="da-DK" sz="1200" kern="1200" dirty="0">
                <a:solidFill>
                  <a:schemeClr val="tx1"/>
                </a:solidFill>
                <a:effectLst/>
                <a:latin typeface="+mn-lt"/>
                <a:ea typeface="+mn-ea"/>
                <a:cs typeface="+mn-cs"/>
              </a:rPr>
              <a:t>. Ingen afdelinger ligger i 2019 signifikant under standarden, men der er dog 3 afdelinger, der ikke når op på 90 %. Aalborg har tidligere ligget under standarden, om end resultatet i 2018 var tilfredsstillende. I 2019 er resultatet på 85,7 % signifikant lavere end den ønskværdige tærskel på 95 %. </a:t>
            </a:r>
            <a:endParaRPr lang="da-DK" dirty="0"/>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Enheden i Aalborg bør tilstræbe at nå̊ en højere indikatoropfyldelse vedr. denne indikator.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5</a:t>
            </a:fld>
            <a:endParaRPr lang="en-US"/>
          </a:p>
        </p:txBody>
      </p:sp>
    </p:spTree>
    <p:extLst>
      <p:ext uri="{BB962C8B-B14F-4D97-AF65-F5344CB8AC3E}">
        <p14:creationId xmlns:p14="http://schemas.microsoft.com/office/powerpoint/2010/main" val="139787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b="1" dirty="0"/>
              <a:t>Data fra </a:t>
            </a:r>
            <a:r>
              <a:rPr lang="da-DK" sz="1400" b="1" dirty="0" err="1"/>
              <a:t>Appendix</a:t>
            </a:r>
            <a:r>
              <a:rPr lang="da-DK" sz="1400" b="1" dirty="0"/>
              <a:t> 3. Prognostiske parametre</a:t>
            </a:r>
          </a:p>
        </p:txBody>
      </p:sp>
      <p:sp>
        <p:nvSpPr>
          <p:cNvPr id="4" name="Pladsholder til slidenummer 3"/>
          <p:cNvSpPr>
            <a:spLocks noGrp="1"/>
          </p:cNvSpPr>
          <p:nvPr>
            <p:ph type="sldNum" sz="quarter" idx="5"/>
          </p:nvPr>
        </p:nvSpPr>
        <p:spPr/>
        <p:txBody>
          <a:bodyPr/>
          <a:lstStyle/>
          <a:p>
            <a:fld id="{9AE3FD23-2647-B34C-94FB-3CAFA9568F6D}" type="slidenum">
              <a:rPr lang="en-US" smtClean="0"/>
              <a:t>6</a:t>
            </a:fld>
            <a:endParaRPr lang="en-US"/>
          </a:p>
        </p:txBody>
      </p:sp>
    </p:spTree>
    <p:extLst>
      <p:ext uri="{BB962C8B-B14F-4D97-AF65-F5344CB8AC3E}">
        <p14:creationId xmlns:p14="http://schemas.microsoft.com/office/powerpoint/2010/main" val="77234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Når denne indikator har været kommenteret i de årlige rapporter, har der som regel været rettet fokus på mangelfulde indberetninger. Med dette års rapport er der imidlertid sket en </a:t>
            </a:r>
            <a:r>
              <a:rPr lang="da-DK" sz="1400" b="1" kern="1200" dirty="0">
                <a:solidFill>
                  <a:schemeClr val="tx1"/>
                </a:solidFill>
                <a:effectLst/>
                <a:latin typeface="+mn-lt"/>
                <a:ea typeface="+mn-ea"/>
                <a:cs typeface="+mn-cs"/>
              </a:rPr>
              <a:t>markant forbedring </a:t>
            </a:r>
            <a:r>
              <a:rPr lang="da-DK" sz="1200" kern="1200" dirty="0">
                <a:solidFill>
                  <a:schemeClr val="tx1"/>
                </a:solidFill>
                <a:effectLst/>
                <a:latin typeface="+mn-lt"/>
                <a:ea typeface="+mn-ea"/>
                <a:cs typeface="+mn-cs"/>
              </a:rPr>
              <a:t>på det område. Således er der </a:t>
            </a:r>
            <a:r>
              <a:rPr lang="da-DK" sz="1400" b="1" kern="1200" dirty="0">
                <a:solidFill>
                  <a:schemeClr val="tx1"/>
                </a:solidFill>
                <a:effectLst/>
                <a:latin typeface="+mn-lt"/>
                <a:ea typeface="+mn-ea"/>
                <a:cs typeface="+mn-cs"/>
              </a:rPr>
              <a:t>kun 12 % af patienterne, hvor der mangler oplysninger </a:t>
            </a:r>
            <a:r>
              <a:rPr lang="da-DK" sz="1200" kern="1200" dirty="0">
                <a:solidFill>
                  <a:schemeClr val="tx1"/>
                </a:solidFill>
                <a:effectLst/>
                <a:latin typeface="+mn-lt"/>
                <a:ea typeface="+mn-ea"/>
                <a:cs typeface="+mn-cs"/>
              </a:rPr>
              <a:t>om dette. I den senest offentliggjorte </a:t>
            </a:r>
            <a:r>
              <a:rPr lang="da-DK" sz="1400" b="1" kern="1200" dirty="0">
                <a:solidFill>
                  <a:schemeClr val="tx1"/>
                </a:solidFill>
                <a:effectLst/>
                <a:latin typeface="+mn-lt"/>
                <a:ea typeface="+mn-ea"/>
                <a:cs typeface="+mn-cs"/>
              </a:rPr>
              <a:t>rapport fra 2017 udgjorde den tilsvarende andel 30 %</a:t>
            </a:r>
            <a:r>
              <a:rPr lang="da-DK" sz="1400"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Det fremgår meget tydeligt af de fremlagte tal, at man i to regioner, henholdsvis </a:t>
            </a:r>
            <a:r>
              <a:rPr lang="da-DK" sz="1400" b="1" kern="1200" dirty="0">
                <a:solidFill>
                  <a:schemeClr val="tx1"/>
                </a:solidFill>
                <a:effectLst/>
                <a:latin typeface="+mn-lt"/>
                <a:ea typeface="+mn-ea"/>
                <a:cs typeface="+mn-cs"/>
              </a:rPr>
              <a:t>Region Hovedstaden </a:t>
            </a:r>
            <a:r>
              <a:rPr lang="da-DK" sz="1400" kern="1200" dirty="0">
                <a:solidFill>
                  <a:schemeClr val="tx1"/>
                </a:solidFill>
                <a:effectLst/>
                <a:latin typeface="+mn-lt"/>
                <a:ea typeface="+mn-ea"/>
                <a:cs typeface="+mn-cs"/>
              </a:rPr>
              <a:t>og </a:t>
            </a:r>
            <a:r>
              <a:rPr lang="da-DK" sz="1400" b="1" kern="1200" dirty="0">
                <a:solidFill>
                  <a:schemeClr val="tx1"/>
                </a:solidFill>
                <a:effectLst/>
                <a:latin typeface="+mn-lt"/>
                <a:ea typeface="+mn-ea"/>
                <a:cs typeface="+mn-cs"/>
              </a:rPr>
              <a:t>Region Sjælland</a:t>
            </a:r>
            <a:r>
              <a:rPr lang="da-DK" sz="1200" kern="1200" dirty="0">
                <a:solidFill>
                  <a:schemeClr val="tx1"/>
                </a:solidFill>
                <a:effectLst/>
                <a:latin typeface="+mn-lt"/>
                <a:ea typeface="+mn-ea"/>
                <a:cs typeface="+mn-cs"/>
              </a:rPr>
              <a:t>, har gjort en ekstraordinær indsats for at forbedre sig. Mest bemærkelsesværdigt er forbedringen i Region Sjælland.</a:t>
            </a:r>
          </a:p>
          <a:p>
            <a:r>
              <a:rPr lang="da-DK" sz="1400" b="1" dirty="0"/>
              <a:t>Sænkning af standarden til f.eks. 85 %.</a:t>
            </a:r>
            <a:endParaRPr lang="da-DK" sz="1400" dirty="0"/>
          </a:p>
          <a:p>
            <a:r>
              <a:rPr lang="da-DK" sz="1200" kern="1200" dirty="0">
                <a:solidFill>
                  <a:schemeClr val="tx1"/>
                </a:solidFill>
                <a:effectLst/>
                <a:latin typeface="+mn-lt"/>
                <a:ea typeface="+mn-ea"/>
                <a:cs typeface="+mn-cs"/>
              </a:rPr>
              <a:t>Forbedringen gælder både tallene for 2019 og 2018, og udviklingen vurderes meget positiv af styregruppen, og de foreliggende resultater betyder, at man kan forholde sig mere konkret til de beregnede indikatorværdier. </a:t>
            </a:r>
            <a:endParaRPr lang="da-DK" dirty="0"/>
          </a:p>
          <a:p>
            <a:r>
              <a:rPr lang="da-DK" sz="1200" kern="1200" dirty="0">
                <a:solidFill>
                  <a:schemeClr val="tx1"/>
                </a:solidFill>
                <a:effectLst/>
                <a:latin typeface="+mn-lt"/>
                <a:ea typeface="+mn-ea"/>
                <a:cs typeface="+mn-cs"/>
              </a:rPr>
              <a:t>I den seneste publicerede rapport var der udover for afdelingerne i Region Sjælland og Region Hovedstaden også̊ påtale af indberetning fra Aabenraa. Det var således åbenbart, at der var mange uoplyste, hvor dette mistænktes at hidrøre fra manglende indberetning af korresponderende onkologisk afdeling. Det fremgår af de aktuelle tal, at man der har taget dette til efterretning. </a:t>
            </a:r>
            <a:endParaRPr lang="da-DK" dirty="0"/>
          </a:p>
          <a:p>
            <a:r>
              <a:rPr lang="da-DK" sz="1200" kern="1200" dirty="0">
                <a:solidFill>
                  <a:schemeClr val="tx1"/>
                </a:solidFill>
                <a:effectLst/>
                <a:latin typeface="+mn-lt"/>
                <a:ea typeface="+mn-ea"/>
                <a:cs typeface="+mn-cs"/>
              </a:rPr>
              <a:t>Indikatoropfyldelsen er under standarden for hele landet. Generelt er der et relativt ensartet billede, hvor indikatorværdien for opgørelse baseret på de enkelte onkologiske afdelinger ligger omkring 5 % under standarden på 90 %. Der er kun 2 afdelinger (Vejle og Herning), hvor indikatorværdien er opfyldt. For de øvrige onkologiske afdelinger gælder, at man ikke når standarden, og for afdelingerne i Herlev, Hillerød, Rigshospitalet, Næstved, Odense, Sønderborg og Aarhus ligger indikatorværdien signifikant under standarden. </a:t>
            </a:r>
          </a:p>
          <a:p>
            <a:endParaRPr lang="da-DK" dirty="0"/>
          </a:p>
          <a:p>
            <a:r>
              <a:rPr lang="da-DK" sz="1200" kern="1200" dirty="0">
                <a:solidFill>
                  <a:schemeClr val="tx1"/>
                </a:solidFill>
                <a:effectLst/>
                <a:latin typeface="+mn-lt"/>
                <a:ea typeface="+mn-ea"/>
                <a:cs typeface="+mn-cs"/>
              </a:rPr>
              <a:t>Anbefaling </a:t>
            </a:r>
            <a:endParaRPr lang="da-DK" dirty="0"/>
          </a:p>
          <a:p>
            <a:r>
              <a:rPr lang="da-DK" sz="1200" kern="1200" dirty="0">
                <a:solidFill>
                  <a:schemeClr val="tx1"/>
                </a:solidFill>
                <a:effectLst/>
                <a:latin typeface="+mn-lt"/>
                <a:ea typeface="+mn-ea"/>
                <a:cs typeface="+mn-cs"/>
              </a:rPr>
              <a:t>På baggrund af det generelle og ret ensartede billede og med udgangspunkt i, at de foreliggende data er så̊ relativt komplette, at det er meningsfyldt at lægge dem til grund for en nøjere granskning, har styregruppen lagt op til en ændring og </a:t>
            </a:r>
            <a:r>
              <a:rPr lang="da-DK" sz="1400" b="1" kern="1200" dirty="0">
                <a:solidFill>
                  <a:schemeClr val="tx1"/>
                </a:solidFill>
                <a:effectLst/>
                <a:latin typeface="+mn-lt"/>
                <a:ea typeface="+mn-ea"/>
                <a:cs typeface="+mn-cs"/>
              </a:rPr>
              <a:t>sænkning af standarden til f.eks. 85 %. </a:t>
            </a:r>
            <a:r>
              <a:rPr lang="da-DK" sz="1200" kern="1200" dirty="0">
                <a:solidFill>
                  <a:schemeClr val="tx1"/>
                </a:solidFill>
                <a:effectLst/>
                <a:latin typeface="+mn-lt"/>
                <a:ea typeface="+mn-ea"/>
                <a:cs typeface="+mn-cs"/>
              </a:rPr>
              <a:t>Det vurderes umiddelbart, at de meget komplekse og langvarige behandlingsforløb betyder, at en standard på 90 % er urealistisk højt sat. En endelig beslutning herom vil blive taget op til det kommende styregruppemøde i efteråret 2020.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7</a:t>
            </a:fld>
            <a:endParaRPr lang="en-US"/>
          </a:p>
        </p:txBody>
      </p:sp>
    </p:spTree>
    <p:extLst>
      <p:ext uri="{BB962C8B-B14F-4D97-AF65-F5344CB8AC3E}">
        <p14:creationId xmlns:p14="http://schemas.microsoft.com/office/powerpoint/2010/main" val="161567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677849" y="4332157"/>
            <a:ext cx="5486400" cy="4126043"/>
          </a:xfrm>
        </p:spPr>
        <p:txBody>
          <a:bodyPr/>
          <a:lstStyle/>
          <a:p>
            <a:r>
              <a:rPr lang="da-DK" sz="1400" b="1" kern="1200" dirty="0">
                <a:solidFill>
                  <a:schemeClr val="tx1"/>
                </a:solidFill>
                <a:effectLst/>
                <a:latin typeface="+mn-lt"/>
                <a:ea typeface="+mn-ea"/>
                <a:cs typeface="+mn-cs"/>
              </a:rPr>
              <a:t>Indikatoropfyldelsen er fortsat alt for lav </a:t>
            </a:r>
            <a:r>
              <a:rPr lang="da-DK" sz="1200" kern="1200" dirty="0">
                <a:solidFill>
                  <a:schemeClr val="tx1"/>
                </a:solidFill>
                <a:effectLst/>
                <a:latin typeface="+mn-lt"/>
                <a:ea typeface="+mn-ea"/>
                <a:cs typeface="+mn-cs"/>
              </a:rPr>
              <a:t>i forhold til den valgte standard. Resultatet for hele landet med en indikatoropfyldelse på kun godt 77,5 % er uacceptabel, men der kan dog observeres en forbedring i forhold til den seneste publicerede rapport med 2017 data. Der er sket en forbedring i alle regioner, men alle ligger også̊ i det seneste år signifikant under standarden</a:t>
            </a:r>
            <a:r>
              <a:rPr lang="da-DK" sz="1400" b="1" kern="1200" dirty="0">
                <a:solidFill>
                  <a:schemeClr val="tx1"/>
                </a:solidFill>
                <a:effectLst/>
                <a:latin typeface="+mn-lt"/>
                <a:ea typeface="+mn-ea"/>
                <a:cs typeface="+mn-cs"/>
              </a:rPr>
              <a:t>. Mest markant er forbedringen i Region Hovedstaden</a:t>
            </a:r>
            <a:r>
              <a:rPr lang="da-DK" sz="1200" kern="1200" dirty="0">
                <a:solidFill>
                  <a:schemeClr val="tx1"/>
                </a:solidFill>
                <a:effectLst/>
                <a:latin typeface="+mn-lt"/>
                <a:ea typeface="+mn-ea"/>
                <a:cs typeface="+mn-cs"/>
              </a:rPr>
              <a:t>, hvor de onkologiske afdelinger i Herlev og ved Rigshospitalet skiller sig ud med indikatoropfyldelser over 90 %. Tilsvarende er der to afdelinger i Region Syd (Sønderborg og Vejle), der har nået indikatorværdier over 90 %. Trods indikatorværdier over 90 % når Rigshospitalet og Sønderborg ikke op på niveau for standarden. </a:t>
            </a:r>
            <a:endParaRPr lang="da-DK" dirty="0"/>
          </a:p>
          <a:p>
            <a:r>
              <a:rPr lang="da-DK" sz="1400" b="1" dirty="0"/>
              <a:t>Sænke standarden for denne indikator til 90 %</a:t>
            </a:r>
            <a:endParaRPr lang="da-DK" sz="14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Der er fortsat en relativ stor andel af højrisikopatienterne, som ikke følges i onkologisk regi, men er registreret ved de kirurgiske afdelinger. Andelen er dog faldende. Indikatoropfyldelsen er ringe for denne patientgruppe (40,3 %). Der er tidligere i forbindelse med de årlige rapporter gjort opmærksom på, at noget af problemet skyldes, at der af den kirurgiske afdeling ikke er angivet en korresponderende onkologisk afdeling, hvorfor rykkere ikke er videresendt til den relevante afdeling, hvorfra der altså̊ heller ikke er kommet indberetning. Billedet er broget, og der er kun to afdelinger, som ikke signifikant ligger under standarden. Det er Vejle og Aalborg. For de to københavnske afdelinger og afdelingen i Ringsted drejer det sig om et betydeligt antal patienter, og indikatoropfyldelsen ligger langt under niveau. Herlev og Ringsted har bemærkelsesværdigt ringe indikatoropfyldelse, og det er et billede, der gentages fra de foregående år. Styregruppen er dog bekendt med, at der ved de pågældende hospitaler pågår en omfattende registreringsaktivitet baseret på studentermedarbejdere, og det forventes derfor, at næste års rapport vil give et anderledes billede. </a:t>
            </a:r>
          </a:p>
          <a:p>
            <a:endParaRPr lang="da-DK" dirty="0"/>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Der er behov for en ekstraordinær indsats mht. indberetning ved specielt afdelingerne på Sjælland. For de kirurgiske afdelingers vedkommende må indberetning af korresponderende afdeling betragtes som 'lavt hængende frugter', og det anbefales på det kraftigste, at man tager opfordringen til efterretning. </a:t>
            </a:r>
            <a:endParaRPr lang="da-DK" dirty="0"/>
          </a:p>
          <a:p>
            <a:r>
              <a:rPr lang="da-DK" sz="1200" kern="1200" dirty="0">
                <a:solidFill>
                  <a:schemeClr val="tx1"/>
                </a:solidFill>
                <a:effectLst/>
                <a:latin typeface="+mn-lt"/>
                <a:ea typeface="+mn-ea"/>
                <a:cs typeface="+mn-cs"/>
              </a:rPr>
              <a:t>Styregruppen har fundet det relevant at gøre sig overvejelser om at </a:t>
            </a:r>
            <a:r>
              <a:rPr lang="da-DK" sz="1200" b="1" kern="1200" dirty="0">
                <a:solidFill>
                  <a:schemeClr val="tx1"/>
                </a:solidFill>
                <a:effectLst/>
                <a:latin typeface="+mn-lt"/>
                <a:ea typeface="+mn-ea"/>
                <a:cs typeface="+mn-cs"/>
              </a:rPr>
              <a:t>sænke standarden for denne indikator til 90 % </a:t>
            </a:r>
            <a:r>
              <a:rPr lang="da-DK" sz="1200" kern="1200" dirty="0">
                <a:solidFill>
                  <a:schemeClr val="tx1"/>
                </a:solidFill>
                <a:effectLst/>
                <a:latin typeface="+mn-lt"/>
                <a:ea typeface="+mn-ea"/>
                <a:cs typeface="+mn-cs"/>
              </a:rPr>
              <a:t>i stedet for de gældende 95 %, og der lægges op til en beslutning herom ved det kommende møde i styregruppen. </a:t>
            </a:r>
            <a:endParaRPr lang="da-DK"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8</a:t>
            </a:fld>
            <a:endParaRPr lang="en-US"/>
          </a:p>
        </p:txBody>
      </p:sp>
    </p:spTree>
    <p:extLst>
      <p:ext uri="{BB962C8B-B14F-4D97-AF65-F5344CB8AC3E}">
        <p14:creationId xmlns:p14="http://schemas.microsoft.com/office/powerpoint/2010/main" val="15155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8938" y="685800"/>
            <a:ext cx="6096000" cy="3429000"/>
          </a:xfrm>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Som det fremgår af de ovenstående kommentarer, er mønstret stort set det samme som for de foregående år. </a:t>
            </a:r>
            <a:r>
              <a:rPr lang="da-DK" sz="1400" b="1" kern="1200" dirty="0">
                <a:solidFill>
                  <a:schemeClr val="tx1"/>
                </a:solidFill>
                <a:effectLst/>
                <a:latin typeface="+mn-lt"/>
                <a:ea typeface="+mn-ea"/>
                <a:cs typeface="+mn-cs"/>
              </a:rPr>
              <a:t>Opfyldelsen er mangelfuld på landsplan</a:t>
            </a:r>
            <a:r>
              <a:rPr lang="da-DK" sz="1200" kern="1200" dirty="0">
                <a:solidFill>
                  <a:schemeClr val="tx1"/>
                </a:solidFill>
                <a:effectLst/>
                <a:latin typeface="+mn-lt"/>
                <a:ea typeface="+mn-ea"/>
                <a:cs typeface="+mn-cs"/>
              </a:rPr>
              <a:t>, men som også̊ i 2017-rapporten, ligger Region Syd på et højere niveau end gennemsnittet, men dog signifikant under standarden. Region Hovedstaden ligger på et uacceptabelt lavt niveau, markant under landsgennemsnittet og de øvrige regioner. </a:t>
            </a:r>
            <a:endParaRPr lang="da-DK" dirty="0"/>
          </a:p>
          <a:p>
            <a:r>
              <a:rPr lang="da-DK" sz="1200" kern="1200" dirty="0">
                <a:solidFill>
                  <a:schemeClr val="tx1"/>
                </a:solidFill>
                <a:effectLst/>
                <a:latin typeface="+mn-lt"/>
                <a:ea typeface="+mn-ea"/>
                <a:cs typeface="+mn-cs"/>
              </a:rPr>
              <a:t>Cirka en fjerdel af lavrisikopatienter følges i de onkologiske afdelinger, og på landsplan synes indikatoropfyldelsen lidt højere for opfølgning end, hvad der ses ved de kirurgiske afdelinger, og der er flere afdelinger, der når et tilfredsstillende eller acceptabelt niveau (Herlev, Rigshospitalet, Aarhus og Aalborg). For de kirurgiske afdelingers vedkommende når man tilsvarende niveauer i Aabenraa, Esbjerg, Odense og Vejle. Herlev, Aalborg og Hjørring ligger på et uacceptabelt lavt niveau. </a:t>
            </a:r>
            <a:endParaRPr lang="da-DK" dirty="0"/>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Anbefalinger </a:t>
            </a:r>
            <a:endParaRPr lang="da-DK" dirty="0"/>
          </a:p>
          <a:p>
            <a:r>
              <a:rPr lang="da-DK" sz="1200" kern="1200" dirty="0">
                <a:solidFill>
                  <a:schemeClr val="tx1"/>
                </a:solidFill>
                <a:effectLst/>
                <a:latin typeface="+mn-lt"/>
                <a:ea typeface="+mn-ea"/>
                <a:cs typeface="+mn-cs"/>
              </a:rPr>
              <a:t>De kirurgiske afdelinger, der ikke lever op til standarden og ligger signifikant under landsgennemsnittet (Rigshospitalet, Herlev og Aalborg) bør gøre en ekstra indsats på dette område (Hjørring og Randers er ophørt, og der er derfor ikke grund til anbefalinger sv.t. disse afdelinger). Tilsvarende krav om en forbedret indsats stilles til de onkologiske afdelinger i Hillerød, Rønne, Næstved og Esbjerg. Indberetning på patienter i opfølgning og evt. rettidig respons på de af DBCG fremsendte rykkerlister vurderes at fordre en beskeden indsats fra den enkelte afdeling. </a:t>
            </a:r>
            <a:endParaRPr lang="da-DK" dirty="0"/>
          </a:p>
          <a:p>
            <a:endParaRPr lang="da-DK" dirty="0"/>
          </a:p>
        </p:txBody>
      </p:sp>
      <p:sp>
        <p:nvSpPr>
          <p:cNvPr id="4" name="Pladsholder til slidenummer 3"/>
          <p:cNvSpPr>
            <a:spLocks noGrp="1"/>
          </p:cNvSpPr>
          <p:nvPr>
            <p:ph type="sldNum" sz="quarter" idx="5"/>
          </p:nvPr>
        </p:nvSpPr>
        <p:spPr/>
        <p:txBody>
          <a:bodyPr/>
          <a:lstStyle/>
          <a:p>
            <a:fld id="{9AE3FD23-2647-B34C-94FB-3CAFA9568F6D}" type="slidenum">
              <a:rPr lang="en-US" smtClean="0"/>
              <a:t>9</a:t>
            </a:fld>
            <a:endParaRPr lang="en-US"/>
          </a:p>
        </p:txBody>
      </p:sp>
    </p:spTree>
    <p:extLst>
      <p:ext uri="{BB962C8B-B14F-4D97-AF65-F5344CB8AC3E}">
        <p14:creationId xmlns:p14="http://schemas.microsoft.com/office/powerpoint/2010/main" val="120235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titeltypografien i masteren</a:t>
            </a:r>
            <a:endParaRPr lang="da-DK" dirty="0"/>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C8EFCDAC-9654-D84D-A062-85294DA7301D}" type="datetimeFigureOut">
              <a:rPr lang="da-DK" smtClean="0"/>
              <a:t>18-01-2021</a:t>
            </a:fld>
            <a:endParaRPr lang="da-DK"/>
          </a:p>
        </p:txBody>
      </p:sp>
      <p:sp>
        <p:nvSpPr>
          <p:cNvPr id="6" name="Pladsholder til diasnummer 5"/>
          <p:cNvSpPr>
            <a:spLocks noGrp="1"/>
          </p:cNvSpPr>
          <p:nvPr>
            <p:ph type="sldNum" sz="quarter" idx="12"/>
          </p:nvPr>
        </p:nvSpPr>
        <p:spPr/>
        <p:txBody>
          <a:bodyPr/>
          <a:lstStyle/>
          <a:p>
            <a:fld id="{E464EBDD-96FE-9245-BF09-5117501ED35B}" type="slidenum">
              <a:rPr lang="da-DK" smtClean="0"/>
              <a:t>‹nr.›</a:t>
            </a:fld>
            <a:endParaRPr lang="da-DK"/>
          </a:p>
        </p:txBody>
      </p:sp>
      <p:pic>
        <p:nvPicPr>
          <p:cNvPr id="7" name="Billede 6"/>
          <p:cNvPicPr>
            <a:picLocks noChangeAspect="1"/>
          </p:cNvPicPr>
          <p:nvPr userDrawn="1"/>
        </p:nvPicPr>
        <p:blipFill>
          <a:blip r:embed="rId2"/>
          <a:stretch>
            <a:fillRect/>
          </a:stretch>
        </p:blipFill>
        <p:spPr>
          <a:xfrm>
            <a:off x="8930935" y="1"/>
            <a:ext cx="3261064" cy="1956638"/>
          </a:xfrm>
          <a:prstGeom prst="rect">
            <a:avLst/>
          </a:prstGeom>
        </p:spPr>
      </p:pic>
    </p:spTree>
    <p:extLst>
      <p:ext uri="{BB962C8B-B14F-4D97-AF65-F5344CB8AC3E}">
        <p14:creationId xmlns:p14="http://schemas.microsoft.com/office/powerpoint/2010/main" val="1572891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C8EFCDAC-9654-D84D-A062-85294DA7301D}" type="datetimeFigureOut">
              <a:rPr lang="da-DK" smtClean="0"/>
              <a:t>18-01-2021</a:t>
            </a:fld>
            <a:endParaRPr lang="da-DK"/>
          </a:p>
        </p:txBody>
      </p:sp>
      <p:sp>
        <p:nvSpPr>
          <p:cNvPr id="6" name="Pladsholder til diasnummer 5"/>
          <p:cNvSpPr>
            <a:spLocks noGrp="1"/>
          </p:cNvSpPr>
          <p:nvPr>
            <p:ph type="sldNum" sz="quarter" idx="12"/>
          </p:nvPr>
        </p:nvSpPr>
        <p:spPr/>
        <p:txBody>
          <a:bodyPr/>
          <a:lstStyle/>
          <a:p>
            <a:fld id="{E464EBDD-96FE-9245-BF09-5117501ED35B}" type="slidenum">
              <a:rPr lang="da-DK" smtClean="0"/>
              <a:t>‹nr.›</a:t>
            </a:fld>
            <a:endParaRPr lang="da-DK"/>
          </a:p>
        </p:txBody>
      </p:sp>
      <p:cxnSp>
        <p:nvCxnSpPr>
          <p:cNvPr id="7" name="Lige forbindelse 6"/>
          <p:cNvCxnSpPr/>
          <p:nvPr userDrawn="1"/>
        </p:nvCxnSpPr>
        <p:spPr>
          <a:xfrm>
            <a:off x="609600" y="1417638"/>
            <a:ext cx="10972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01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a:t>Klik for at redigere titeltypografien i masteren</a:t>
            </a:r>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C8EFCDAC-9654-D84D-A062-85294DA7301D}" type="datetimeFigureOut">
              <a:rPr lang="da-DK" smtClean="0"/>
              <a:t>18-01-2021</a:t>
            </a:fld>
            <a:endParaRPr lang="da-DK"/>
          </a:p>
        </p:txBody>
      </p:sp>
      <p:sp>
        <p:nvSpPr>
          <p:cNvPr id="6" name="Pladsholder til diasnummer 5"/>
          <p:cNvSpPr>
            <a:spLocks noGrp="1"/>
          </p:cNvSpPr>
          <p:nvPr>
            <p:ph type="sldNum" sz="quarter" idx="12"/>
          </p:nvPr>
        </p:nvSpPr>
        <p:spPr/>
        <p:txBody>
          <a:bodyPr/>
          <a:lstStyle/>
          <a:p>
            <a:fld id="{E464EBDD-96FE-9245-BF09-5117501ED35B}" type="slidenum">
              <a:rPr lang="da-DK" smtClean="0"/>
              <a:t>‹nr.›</a:t>
            </a:fld>
            <a:endParaRPr lang="da-DK"/>
          </a:p>
        </p:txBody>
      </p:sp>
    </p:spTree>
    <p:extLst>
      <p:ext uri="{BB962C8B-B14F-4D97-AF65-F5344CB8AC3E}">
        <p14:creationId xmlns:p14="http://schemas.microsoft.com/office/powerpoint/2010/main" val="72714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idx="1"/>
          </p:nvPr>
        </p:nvSpPr>
        <p:spPr/>
        <p:txBody>
          <a:body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C8EFCDAC-9654-D84D-A062-85294DA7301D}" type="datetimeFigureOut">
              <a:rPr lang="da-DK" smtClean="0"/>
              <a:t>18-01-2021</a:t>
            </a:fld>
            <a:endParaRPr lang="da-DK"/>
          </a:p>
        </p:txBody>
      </p:sp>
      <p:sp>
        <p:nvSpPr>
          <p:cNvPr id="6" name="Pladsholder til diasnummer 5"/>
          <p:cNvSpPr>
            <a:spLocks noGrp="1"/>
          </p:cNvSpPr>
          <p:nvPr>
            <p:ph type="sldNum" sz="quarter" idx="12"/>
          </p:nvPr>
        </p:nvSpPr>
        <p:spPr>
          <a:xfrm>
            <a:off x="4673600" y="6356351"/>
            <a:ext cx="2844800" cy="365125"/>
          </a:xfrm>
        </p:spPr>
        <p:txBody>
          <a:bodyPr/>
          <a:lstStyle>
            <a:lvl1pPr algn="ctr">
              <a:defRPr/>
            </a:lvl1pPr>
          </a:lstStyle>
          <a:p>
            <a:fld id="{E464EBDD-96FE-9245-BF09-5117501ED35B}" type="slidenum">
              <a:rPr lang="da-DK" smtClean="0"/>
              <a:pPr/>
              <a:t>‹nr.›</a:t>
            </a:fld>
            <a:endParaRPr lang="da-DK" dirty="0"/>
          </a:p>
        </p:txBody>
      </p:sp>
      <p:cxnSp>
        <p:nvCxnSpPr>
          <p:cNvPr id="7" name="Lige forbindelse 6"/>
          <p:cNvCxnSpPr/>
          <p:nvPr userDrawn="1"/>
        </p:nvCxnSpPr>
        <p:spPr>
          <a:xfrm>
            <a:off x="609600" y="1417638"/>
            <a:ext cx="10972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65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titeltypografien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C8EFCDAC-9654-D84D-A062-85294DA7301D}" type="datetimeFigureOut">
              <a:rPr lang="da-DK" smtClean="0"/>
              <a:t>18-01-2021</a:t>
            </a:fld>
            <a:endParaRPr lang="da-DK"/>
          </a:p>
        </p:txBody>
      </p:sp>
      <p:sp>
        <p:nvSpPr>
          <p:cNvPr id="6" name="Pladsholder til diasnummer 5"/>
          <p:cNvSpPr>
            <a:spLocks noGrp="1"/>
          </p:cNvSpPr>
          <p:nvPr>
            <p:ph type="sldNum" sz="quarter" idx="12"/>
          </p:nvPr>
        </p:nvSpPr>
        <p:spPr/>
        <p:txBody>
          <a:bodyPr/>
          <a:lstStyle/>
          <a:p>
            <a:fld id="{E464EBDD-96FE-9245-BF09-5117501ED35B}" type="slidenum">
              <a:rPr lang="da-DK" smtClean="0"/>
              <a:t>‹nr.›</a:t>
            </a:fld>
            <a:endParaRPr lang="da-DK"/>
          </a:p>
        </p:txBody>
      </p:sp>
    </p:spTree>
    <p:extLst>
      <p:ext uri="{BB962C8B-B14F-4D97-AF65-F5344CB8AC3E}">
        <p14:creationId xmlns:p14="http://schemas.microsoft.com/office/powerpoint/2010/main" val="66242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p:txBody>
      </p:sp>
      <p:sp>
        <p:nvSpPr>
          <p:cNvPr id="4" name="Pladsholder til ind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C8EFCDAC-9654-D84D-A062-85294DA7301D}" type="datetimeFigureOut">
              <a:rPr lang="da-DK" smtClean="0"/>
              <a:t>18-01-2021</a:t>
            </a:fld>
            <a:endParaRPr lang="da-DK"/>
          </a:p>
        </p:txBody>
      </p:sp>
      <p:sp>
        <p:nvSpPr>
          <p:cNvPr id="7" name="Pladsholder til diasnummer 6"/>
          <p:cNvSpPr>
            <a:spLocks noGrp="1"/>
          </p:cNvSpPr>
          <p:nvPr>
            <p:ph type="sldNum" sz="quarter" idx="12"/>
          </p:nvPr>
        </p:nvSpPr>
        <p:spPr/>
        <p:txBody>
          <a:bodyPr/>
          <a:lstStyle/>
          <a:p>
            <a:fld id="{E464EBDD-96FE-9245-BF09-5117501ED35B}" type="slidenum">
              <a:rPr lang="da-DK" smtClean="0"/>
              <a:t>‹nr.›</a:t>
            </a:fld>
            <a:endParaRPr lang="da-DK"/>
          </a:p>
        </p:txBody>
      </p:sp>
      <p:cxnSp>
        <p:nvCxnSpPr>
          <p:cNvPr id="8" name="Lige forbindelse 7"/>
          <p:cNvCxnSpPr/>
          <p:nvPr userDrawn="1"/>
        </p:nvCxnSpPr>
        <p:spPr>
          <a:xfrm>
            <a:off x="609600" y="1417638"/>
            <a:ext cx="10972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54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titeltypografien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p:txBody>
      </p:sp>
      <p:sp>
        <p:nvSpPr>
          <p:cNvPr id="7" name="Pladsholder til dato 6"/>
          <p:cNvSpPr>
            <a:spLocks noGrp="1"/>
          </p:cNvSpPr>
          <p:nvPr>
            <p:ph type="dt" sz="half" idx="10"/>
          </p:nvPr>
        </p:nvSpPr>
        <p:spPr/>
        <p:txBody>
          <a:bodyPr/>
          <a:lstStyle/>
          <a:p>
            <a:fld id="{C8EFCDAC-9654-D84D-A062-85294DA7301D}" type="datetimeFigureOut">
              <a:rPr lang="da-DK" smtClean="0"/>
              <a:t>18-01-2021</a:t>
            </a:fld>
            <a:endParaRPr lang="da-DK"/>
          </a:p>
        </p:txBody>
      </p:sp>
      <p:sp>
        <p:nvSpPr>
          <p:cNvPr id="9" name="Pladsholder til diasnummer 8"/>
          <p:cNvSpPr>
            <a:spLocks noGrp="1"/>
          </p:cNvSpPr>
          <p:nvPr>
            <p:ph type="sldNum" sz="quarter" idx="12"/>
          </p:nvPr>
        </p:nvSpPr>
        <p:spPr/>
        <p:txBody>
          <a:bodyPr/>
          <a:lstStyle/>
          <a:p>
            <a:fld id="{E464EBDD-96FE-9245-BF09-5117501ED35B}" type="slidenum">
              <a:rPr lang="da-DK" smtClean="0"/>
              <a:t>‹nr.›</a:t>
            </a:fld>
            <a:endParaRPr lang="da-DK"/>
          </a:p>
        </p:txBody>
      </p:sp>
    </p:spTree>
    <p:extLst>
      <p:ext uri="{BB962C8B-B14F-4D97-AF65-F5344CB8AC3E}">
        <p14:creationId xmlns:p14="http://schemas.microsoft.com/office/powerpoint/2010/main" val="161720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dato 2"/>
          <p:cNvSpPr>
            <a:spLocks noGrp="1"/>
          </p:cNvSpPr>
          <p:nvPr>
            <p:ph type="dt" sz="half" idx="10"/>
          </p:nvPr>
        </p:nvSpPr>
        <p:spPr/>
        <p:txBody>
          <a:bodyPr/>
          <a:lstStyle/>
          <a:p>
            <a:fld id="{C8EFCDAC-9654-D84D-A062-85294DA7301D}" type="datetimeFigureOut">
              <a:rPr lang="da-DK" smtClean="0"/>
              <a:t>18-01-2021</a:t>
            </a:fld>
            <a:endParaRPr lang="da-DK"/>
          </a:p>
        </p:txBody>
      </p:sp>
      <p:sp>
        <p:nvSpPr>
          <p:cNvPr id="5" name="Pladsholder til diasnummer 4"/>
          <p:cNvSpPr>
            <a:spLocks noGrp="1"/>
          </p:cNvSpPr>
          <p:nvPr>
            <p:ph type="sldNum" sz="quarter" idx="12"/>
          </p:nvPr>
        </p:nvSpPr>
        <p:spPr/>
        <p:txBody>
          <a:bodyPr/>
          <a:lstStyle/>
          <a:p>
            <a:fld id="{E464EBDD-96FE-9245-BF09-5117501ED35B}" type="slidenum">
              <a:rPr lang="da-DK" smtClean="0"/>
              <a:t>‹nr.›</a:t>
            </a:fld>
            <a:endParaRPr lang="da-DK"/>
          </a:p>
        </p:txBody>
      </p:sp>
      <p:cxnSp>
        <p:nvCxnSpPr>
          <p:cNvPr id="6" name="Lige forbindelse 5"/>
          <p:cNvCxnSpPr/>
          <p:nvPr userDrawn="1"/>
        </p:nvCxnSpPr>
        <p:spPr>
          <a:xfrm>
            <a:off x="609600" y="1417638"/>
            <a:ext cx="10972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97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EFCDAC-9654-D84D-A062-85294DA7301D}" type="datetimeFigureOut">
              <a:rPr lang="da-DK" smtClean="0"/>
              <a:t>18-01-2021</a:t>
            </a:fld>
            <a:endParaRPr lang="da-DK"/>
          </a:p>
        </p:txBody>
      </p:sp>
      <p:sp>
        <p:nvSpPr>
          <p:cNvPr id="4" name="Pladsholder til diasnummer 3"/>
          <p:cNvSpPr>
            <a:spLocks noGrp="1"/>
          </p:cNvSpPr>
          <p:nvPr>
            <p:ph type="sldNum" sz="quarter" idx="12"/>
          </p:nvPr>
        </p:nvSpPr>
        <p:spPr/>
        <p:txBody>
          <a:bodyPr/>
          <a:lstStyle/>
          <a:p>
            <a:fld id="{E464EBDD-96FE-9245-BF09-5117501ED35B}" type="slidenum">
              <a:rPr lang="da-DK" smtClean="0"/>
              <a:t>‹nr.›</a:t>
            </a:fld>
            <a:endParaRPr lang="da-DK"/>
          </a:p>
        </p:txBody>
      </p:sp>
    </p:spTree>
    <p:extLst>
      <p:ext uri="{BB962C8B-B14F-4D97-AF65-F5344CB8AC3E}">
        <p14:creationId xmlns:p14="http://schemas.microsoft.com/office/powerpoint/2010/main" val="269043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titeltypografien i masteren</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C8EFCDAC-9654-D84D-A062-85294DA7301D}" type="datetimeFigureOut">
              <a:rPr lang="da-DK" smtClean="0"/>
              <a:t>18-01-2021</a:t>
            </a:fld>
            <a:endParaRPr lang="da-DK"/>
          </a:p>
        </p:txBody>
      </p:sp>
      <p:sp>
        <p:nvSpPr>
          <p:cNvPr id="7" name="Pladsholder til diasnummer 6"/>
          <p:cNvSpPr>
            <a:spLocks noGrp="1"/>
          </p:cNvSpPr>
          <p:nvPr>
            <p:ph type="sldNum" sz="quarter" idx="12"/>
          </p:nvPr>
        </p:nvSpPr>
        <p:spPr/>
        <p:txBody>
          <a:bodyPr/>
          <a:lstStyle/>
          <a:p>
            <a:fld id="{E464EBDD-96FE-9245-BF09-5117501ED35B}" type="slidenum">
              <a:rPr lang="da-DK" smtClean="0"/>
              <a:t>‹nr.›</a:t>
            </a:fld>
            <a:endParaRPr lang="da-DK"/>
          </a:p>
        </p:txBody>
      </p:sp>
    </p:spTree>
    <p:extLst>
      <p:ext uri="{BB962C8B-B14F-4D97-AF65-F5344CB8AC3E}">
        <p14:creationId xmlns:p14="http://schemas.microsoft.com/office/powerpoint/2010/main" val="10004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titeltypografien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C8EFCDAC-9654-D84D-A062-85294DA7301D}" type="datetimeFigureOut">
              <a:rPr lang="da-DK" smtClean="0"/>
              <a:t>18-01-2021</a:t>
            </a:fld>
            <a:endParaRPr lang="da-DK"/>
          </a:p>
        </p:txBody>
      </p:sp>
      <p:sp>
        <p:nvSpPr>
          <p:cNvPr id="7" name="Pladsholder til diasnummer 6"/>
          <p:cNvSpPr>
            <a:spLocks noGrp="1"/>
          </p:cNvSpPr>
          <p:nvPr>
            <p:ph type="sldNum" sz="quarter" idx="12"/>
          </p:nvPr>
        </p:nvSpPr>
        <p:spPr/>
        <p:txBody>
          <a:bodyPr/>
          <a:lstStyle/>
          <a:p>
            <a:fld id="{E464EBDD-96FE-9245-BF09-5117501ED35B}" type="slidenum">
              <a:rPr lang="da-DK" smtClean="0"/>
              <a:t>‹nr.›</a:t>
            </a:fld>
            <a:endParaRPr lang="da-DK"/>
          </a:p>
        </p:txBody>
      </p:sp>
    </p:spTree>
    <p:extLst>
      <p:ext uri="{BB962C8B-B14F-4D97-AF65-F5344CB8AC3E}">
        <p14:creationId xmlns:p14="http://schemas.microsoft.com/office/powerpoint/2010/main" val="112530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FCDAC-9654-D84D-A062-85294DA7301D}" type="datetimeFigureOut">
              <a:rPr lang="da-DK" smtClean="0"/>
              <a:t>18-01-2021</a:t>
            </a:fld>
            <a:endParaRPr lang="da-DK"/>
          </a:p>
        </p:txBody>
      </p:sp>
      <p:sp>
        <p:nvSpPr>
          <p:cNvPr id="6" name="Pladsholder til diasnumm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464EBDD-96FE-9245-BF09-5117501ED35B}" type="slidenum">
              <a:rPr lang="da-DK" smtClean="0"/>
              <a:pPr/>
              <a:t>‹nr.›</a:t>
            </a:fld>
            <a:endParaRPr lang="da-DK" dirty="0"/>
          </a:p>
        </p:txBody>
      </p:sp>
      <p:pic>
        <p:nvPicPr>
          <p:cNvPr id="5" name="Billede 4"/>
          <p:cNvPicPr>
            <a:picLocks noChangeAspect="1"/>
          </p:cNvPicPr>
          <p:nvPr/>
        </p:nvPicPr>
        <p:blipFill>
          <a:blip r:embed="rId13"/>
          <a:stretch>
            <a:fillRect/>
          </a:stretch>
        </p:blipFill>
        <p:spPr>
          <a:xfrm>
            <a:off x="8064405" y="6263766"/>
            <a:ext cx="3517995" cy="536993"/>
          </a:xfrm>
          <a:prstGeom prst="rect">
            <a:avLst/>
          </a:prstGeom>
        </p:spPr>
      </p:pic>
    </p:spTree>
    <p:extLst>
      <p:ext uri="{BB962C8B-B14F-4D97-AF65-F5344CB8AC3E}">
        <p14:creationId xmlns:p14="http://schemas.microsoft.com/office/powerpoint/2010/main" val="100019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1">
            <a:lumMod val="60000"/>
            <a:lumOff val="40000"/>
          </a:schemeClr>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lumMod val="60000"/>
            <a:lumOff val="40000"/>
          </a:schemeClr>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lumMod val="60000"/>
            <a:lumOff val="40000"/>
          </a:schemeClr>
        </a:buClr>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491AD93-1B2E-AD45-9A6B-AF5FBFB8FD6B}"/>
              </a:ext>
            </a:extLst>
          </p:cNvPr>
          <p:cNvPicPr>
            <a:picLocks noChangeAspect="1"/>
          </p:cNvPicPr>
          <p:nvPr/>
        </p:nvPicPr>
        <p:blipFill>
          <a:blip r:embed="rId3"/>
          <a:stretch>
            <a:fillRect/>
          </a:stretch>
        </p:blipFill>
        <p:spPr>
          <a:xfrm>
            <a:off x="1034004" y="241300"/>
            <a:ext cx="4508500" cy="63754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5" name="Billede 4">
            <a:extLst>
              <a:ext uri="{FF2B5EF4-FFF2-40B4-BE49-F238E27FC236}">
                <a16:creationId xmlns:a16="http://schemas.microsoft.com/office/drawing/2014/main" id="{8A82496C-187C-754C-AF3E-F0D2CCD85C28}"/>
              </a:ext>
            </a:extLst>
          </p:cNvPr>
          <p:cNvPicPr>
            <a:picLocks noChangeAspect="1"/>
          </p:cNvPicPr>
          <p:nvPr/>
        </p:nvPicPr>
        <p:blipFill>
          <a:blip r:embed="rId4"/>
          <a:stretch>
            <a:fillRect/>
          </a:stretch>
        </p:blipFill>
        <p:spPr>
          <a:xfrm>
            <a:off x="5963711" y="238611"/>
            <a:ext cx="6023893" cy="5776856"/>
          </a:xfrm>
          <a:prstGeom prst="rect">
            <a:avLst/>
          </a:prstGeom>
        </p:spPr>
      </p:pic>
    </p:spTree>
    <p:extLst>
      <p:ext uri="{BB962C8B-B14F-4D97-AF65-F5344CB8AC3E}">
        <p14:creationId xmlns:p14="http://schemas.microsoft.com/office/powerpoint/2010/main" val="43112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166BA112-1CD8-1441-AD50-91F50E92C876}"/>
              </a:ext>
            </a:extLst>
          </p:cNvPr>
          <p:cNvPicPr>
            <a:picLocks noChangeAspect="1"/>
          </p:cNvPicPr>
          <p:nvPr/>
        </p:nvPicPr>
        <p:blipFill>
          <a:blip r:embed="rId3"/>
          <a:stretch>
            <a:fillRect/>
          </a:stretch>
        </p:blipFill>
        <p:spPr>
          <a:xfrm>
            <a:off x="660400" y="1403350"/>
            <a:ext cx="10871200" cy="4051300"/>
          </a:xfrm>
          <a:prstGeom prst="rect">
            <a:avLst/>
          </a:prstGeom>
        </p:spPr>
      </p:pic>
    </p:spTree>
    <p:extLst>
      <p:ext uri="{BB962C8B-B14F-4D97-AF65-F5344CB8AC3E}">
        <p14:creationId xmlns:p14="http://schemas.microsoft.com/office/powerpoint/2010/main" val="132354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A1DA186-2C82-4640-A9B8-FC942B248228}"/>
              </a:ext>
            </a:extLst>
          </p:cNvPr>
          <p:cNvPicPr>
            <a:picLocks noChangeAspect="1"/>
          </p:cNvPicPr>
          <p:nvPr/>
        </p:nvPicPr>
        <p:blipFill>
          <a:blip r:embed="rId3"/>
          <a:stretch>
            <a:fillRect/>
          </a:stretch>
        </p:blipFill>
        <p:spPr>
          <a:xfrm>
            <a:off x="2540000" y="737181"/>
            <a:ext cx="7157156" cy="5349884"/>
          </a:xfrm>
          <a:prstGeom prst="rect">
            <a:avLst/>
          </a:prstGeom>
        </p:spPr>
      </p:pic>
    </p:spTree>
    <p:extLst>
      <p:ext uri="{BB962C8B-B14F-4D97-AF65-F5344CB8AC3E}">
        <p14:creationId xmlns:p14="http://schemas.microsoft.com/office/powerpoint/2010/main" val="246150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3D3BBCEB-EB44-ED40-8330-5E85A1BE83F3}"/>
              </a:ext>
            </a:extLst>
          </p:cNvPr>
          <p:cNvPicPr>
            <a:picLocks noChangeAspect="1"/>
          </p:cNvPicPr>
          <p:nvPr/>
        </p:nvPicPr>
        <p:blipFill>
          <a:blip r:embed="rId3"/>
          <a:stretch>
            <a:fillRect/>
          </a:stretch>
        </p:blipFill>
        <p:spPr>
          <a:xfrm>
            <a:off x="609600" y="2379065"/>
            <a:ext cx="5311526" cy="2374864"/>
          </a:xfrm>
          <a:prstGeom prst="rect">
            <a:avLst/>
          </a:prstGeom>
        </p:spPr>
      </p:pic>
      <p:pic>
        <p:nvPicPr>
          <p:cNvPr id="3" name="Billede 2">
            <a:extLst>
              <a:ext uri="{FF2B5EF4-FFF2-40B4-BE49-F238E27FC236}">
                <a16:creationId xmlns:a16="http://schemas.microsoft.com/office/drawing/2014/main" id="{80EC5388-6064-3445-B22F-7B0FD3891913}"/>
              </a:ext>
            </a:extLst>
          </p:cNvPr>
          <p:cNvPicPr>
            <a:picLocks noChangeAspect="1"/>
          </p:cNvPicPr>
          <p:nvPr/>
        </p:nvPicPr>
        <p:blipFill>
          <a:blip r:embed="rId4"/>
          <a:stretch>
            <a:fillRect/>
          </a:stretch>
        </p:blipFill>
        <p:spPr>
          <a:xfrm>
            <a:off x="6347816" y="2378584"/>
            <a:ext cx="5234584" cy="2371372"/>
          </a:xfrm>
          <a:prstGeom prst="rect">
            <a:avLst/>
          </a:prstGeom>
        </p:spPr>
      </p:pic>
      <p:sp>
        <p:nvSpPr>
          <p:cNvPr id="4" name="Tekstfelt 3">
            <a:extLst>
              <a:ext uri="{FF2B5EF4-FFF2-40B4-BE49-F238E27FC236}">
                <a16:creationId xmlns:a16="http://schemas.microsoft.com/office/drawing/2014/main" id="{FD134694-44A1-6C47-AC43-E87B2D34BBE8}"/>
              </a:ext>
            </a:extLst>
          </p:cNvPr>
          <p:cNvSpPr txBox="1"/>
          <p:nvPr/>
        </p:nvSpPr>
        <p:spPr>
          <a:xfrm>
            <a:off x="721299" y="1670757"/>
            <a:ext cx="1362681" cy="369332"/>
          </a:xfrm>
          <a:prstGeom prst="rect">
            <a:avLst/>
          </a:prstGeom>
          <a:noFill/>
        </p:spPr>
        <p:txBody>
          <a:bodyPr wrap="none" rtlCol="0">
            <a:spAutoFit/>
          </a:bodyPr>
          <a:lstStyle/>
          <a:p>
            <a:r>
              <a:rPr lang="da-DK" dirty="0"/>
              <a:t>Lumpektomi</a:t>
            </a:r>
          </a:p>
        </p:txBody>
      </p:sp>
      <p:sp>
        <p:nvSpPr>
          <p:cNvPr id="5" name="Tekstfelt 4">
            <a:extLst>
              <a:ext uri="{FF2B5EF4-FFF2-40B4-BE49-F238E27FC236}">
                <a16:creationId xmlns:a16="http://schemas.microsoft.com/office/drawing/2014/main" id="{358DA276-0687-324D-952C-7513C1A9F6F4}"/>
              </a:ext>
            </a:extLst>
          </p:cNvPr>
          <p:cNvSpPr txBox="1"/>
          <p:nvPr/>
        </p:nvSpPr>
        <p:spPr>
          <a:xfrm>
            <a:off x="6449693" y="1670756"/>
            <a:ext cx="1309974" cy="369332"/>
          </a:xfrm>
          <a:prstGeom prst="rect">
            <a:avLst/>
          </a:prstGeom>
          <a:noFill/>
        </p:spPr>
        <p:txBody>
          <a:bodyPr wrap="none" rtlCol="0">
            <a:spAutoFit/>
          </a:bodyPr>
          <a:lstStyle/>
          <a:p>
            <a:r>
              <a:rPr lang="da-DK" dirty="0"/>
              <a:t>Mastektomi</a:t>
            </a:r>
          </a:p>
        </p:txBody>
      </p:sp>
      <p:sp>
        <p:nvSpPr>
          <p:cNvPr id="6" name="Titel 5">
            <a:extLst>
              <a:ext uri="{FF2B5EF4-FFF2-40B4-BE49-F238E27FC236}">
                <a16:creationId xmlns:a16="http://schemas.microsoft.com/office/drawing/2014/main" id="{C0B3184D-2234-D649-8048-F4ED7C9F3A57}"/>
              </a:ext>
            </a:extLst>
          </p:cNvPr>
          <p:cNvSpPr>
            <a:spLocks noGrp="1"/>
          </p:cNvSpPr>
          <p:nvPr>
            <p:ph type="title"/>
          </p:nvPr>
        </p:nvSpPr>
        <p:spPr/>
        <p:txBody>
          <a:bodyPr/>
          <a:lstStyle/>
          <a:p>
            <a:r>
              <a:rPr lang="da-DK" dirty="0"/>
              <a:t>Strålebehandling</a:t>
            </a:r>
          </a:p>
        </p:txBody>
      </p:sp>
    </p:spTree>
    <p:extLst>
      <p:ext uri="{BB962C8B-B14F-4D97-AF65-F5344CB8AC3E}">
        <p14:creationId xmlns:p14="http://schemas.microsoft.com/office/powerpoint/2010/main" val="423019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39585F92-E670-ED46-A099-E710937345DE}"/>
              </a:ext>
            </a:extLst>
          </p:cNvPr>
          <p:cNvPicPr>
            <a:picLocks noChangeAspect="1"/>
          </p:cNvPicPr>
          <p:nvPr/>
        </p:nvPicPr>
        <p:blipFill>
          <a:blip r:embed="rId3"/>
          <a:stretch>
            <a:fillRect/>
          </a:stretch>
        </p:blipFill>
        <p:spPr>
          <a:xfrm>
            <a:off x="2607733" y="808439"/>
            <a:ext cx="7032979" cy="5283526"/>
          </a:xfrm>
          <a:prstGeom prst="rect">
            <a:avLst/>
          </a:prstGeom>
        </p:spPr>
      </p:pic>
    </p:spTree>
    <p:extLst>
      <p:ext uri="{BB962C8B-B14F-4D97-AF65-F5344CB8AC3E}">
        <p14:creationId xmlns:p14="http://schemas.microsoft.com/office/powerpoint/2010/main" val="85458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BC60FE87-AFC2-5941-A0E4-5AE92E9F674F}"/>
              </a:ext>
            </a:extLst>
          </p:cNvPr>
          <p:cNvPicPr>
            <a:picLocks noChangeAspect="1"/>
          </p:cNvPicPr>
          <p:nvPr/>
        </p:nvPicPr>
        <p:blipFill>
          <a:blip r:embed="rId3"/>
          <a:stretch>
            <a:fillRect/>
          </a:stretch>
        </p:blipFill>
        <p:spPr>
          <a:xfrm>
            <a:off x="1504950" y="1187450"/>
            <a:ext cx="9182100" cy="4483100"/>
          </a:xfrm>
          <a:prstGeom prst="rect">
            <a:avLst/>
          </a:prstGeom>
        </p:spPr>
      </p:pic>
    </p:spTree>
    <p:extLst>
      <p:ext uri="{BB962C8B-B14F-4D97-AF65-F5344CB8AC3E}">
        <p14:creationId xmlns:p14="http://schemas.microsoft.com/office/powerpoint/2010/main" val="3232498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85616973-E82E-D84E-BAE3-C226A150257C}"/>
              </a:ext>
            </a:extLst>
          </p:cNvPr>
          <p:cNvPicPr>
            <a:picLocks noChangeAspect="1"/>
          </p:cNvPicPr>
          <p:nvPr/>
        </p:nvPicPr>
        <p:blipFill>
          <a:blip r:embed="rId3"/>
          <a:stretch>
            <a:fillRect/>
          </a:stretch>
        </p:blipFill>
        <p:spPr>
          <a:xfrm>
            <a:off x="495300" y="1403350"/>
            <a:ext cx="11201400" cy="4051300"/>
          </a:xfrm>
          <a:prstGeom prst="rect">
            <a:avLst/>
          </a:prstGeom>
        </p:spPr>
      </p:pic>
    </p:spTree>
    <p:extLst>
      <p:ext uri="{BB962C8B-B14F-4D97-AF65-F5344CB8AC3E}">
        <p14:creationId xmlns:p14="http://schemas.microsoft.com/office/powerpoint/2010/main" val="192587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F37D0FC-AA7F-AF4D-BD9B-B467BCF0337C}"/>
              </a:ext>
            </a:extLst>
          </p:cNvPr>
          <p:cNvPicPr>
            <a:picLocks noChangeAspect="1"/>
          </p:cNvPicPr>
          <p:nvPr/>
        </p:nvPicPr>
        <p:blipFill>
          <a:blip r:embed="rId3"/>
          <a:stretch>
            <a:fillRect/>
          </a:stretch>
        </p:blipFill>
        <p:spPr>
          <a:xfrm>
            <a:off x="2540001" y="755896"/>
            <a:ext cx="7191022" cy="5405609"/>
          </a:xfrm>
          <a:prstGeom prst="rect">
            <a:avLst/>
          </a:prstGeom>
        </p:spPr>
      </p:pic>
    </p:spTree>
    <p:extLst>
      <p:ext uri="{BB962C8B-B14F-4D97-AF65-F5344CB8AC3E}">
        <p14:creationId xmlns:p14="http://schemas.microsoft.com/office/powerpoint/2010/main" val="186116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119CCDE-BE55-DF49-9F83-A80CCA88B959}"/>
              </a:ext>
            </a:extLst>
          </p:cNvPr>
          <p:cNvPicPr>
            <a:picLocks noChangeAspect="1"/>
          </p:cNvPicPr>
          <p:nvPr/>
        </p:nvPicPr>
        <p:blipFill>
          <a:blip r:embed="rId3"/>
          <a:stretch>
            <a:fillRect/>
          </a:stretch>
        </p:blipFill>
        <p:spPr>
          <a:xfrm>
            <a:off x="2291644" y="576906"/>
            <a:ext cx="7292623" cy="5467219"/>
          </a:xfrm>
          <a:prstGeom prst="rect">
            <a:avLst/>
          </a:prstGeom>
        </p:spPr>
      </p:pic>
    </p:spTree>
    <p:extLst>
      <p:ext uri="{BB962C8B-B14F-4D97-AF65-F5344CB8AC3E}">
        <p14:creationId xmlns:p14="http://schemas.microsoft.com/office/powerpoint/2010/main" val="289305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81074ADD-C686-5D48-942C-AF684EB2F79E}"/>
              </a:ext>
            </a:extLst>
          </p:cNvPr>
          <p:cNvPicPr>
            <a:picLocks noChangeAspect="1"/>
          </p:cNvPicPr>
          <p:nvPr/>
        </p:nvPicPr>
        <p:blipFill>
          <a:blip r:embed="rId3"/>
          <a:stretch>
            <a:fillRect/>
          </a:stretch>
        </p:blipFill>
        <p:spPr>
          <a:xfrm>
            <a:off x="310056" y="1718533"/>
            <a:ext cx="4883104" cy="3420932"/>
          </a:xfrm>
          <a:prstGeom prst="rect">
            <a:avLst/>
          </a:prstGeom>
        </p:spPr>
      </p:pic>
      <p:pic>
        <p:nvPicPr>
          <p:cNvPr id="3" name="Billede 2">
            <a:extLst>
              <a:ext uri="{FF2B5EF4-FFF2-40B4-BE49-F238E27FC236}">
                <a16:creationId xmlns:a16="http://schemas.microsoft.com/office/drawing/2014/main" id="{A0D6282C-D352-924F-80A0-10B69B88305B}"/>
              </a:ext>
            </a:extLst>
          </p:cNvPr>
          <p:cNvPicPr>
            <a:picLocks noChangeAspect="1"/>
          </p:cNvPicPr>
          <p:nvPr/>
        </p:nvPicPr>
        <p:blipFill>
          <a:blip r:embed="rId4"/>
          <a:stretch>
            <a:fillRect/>
          </a:stretch>
        </p:blipFill>
        <p:spPr>
          <a:xfrm>
            <a:off x="5197741" y="925157"/>
            <a:ext cx="6684203" cy="5007685"/>
          </a:xfrm>
          <a:prstGeom prst="rect">
            <a:avLst/>
          </a:prstGeom>
        </p:spPr>
      </p:pic>
    </p:spTree>
    <p:extLst>
      <p:ext uri="{BB962C8B-B14F-4D97-AF65-F5344CB8AC3E}">
        <p14:creationId xmlns:p14="http://schemas.microsoft.com/office/powerpoint/2010/main" val="418305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18A49AE-87DB-4047-A138-48983E32710E}"/>
              </a:ext>
            </a:extLst>
          </p:cNvPr>
          <p:cNvPicPr>
            <a:picLocks noChangeAspect="1"/>
          </p:cNvPicPr>
          <p:nvPr/>
        </p:nvPicPr>
        <p:blipFill>
          <a:blip r:embed="rId3"/>
          <a:stretch>
            <a:fillRect/>
          </a:stretch>
        </p:blipFill>
        <p:spPr>
          <a:xfrm>
            <a:off x="311091" y="1719943"/>
            <a:ext cx="4711573" cy="3605439"/>
          </a:xfrm>
          <a:prstGeom prst="rect">
            <a:avLst/>
          </a:prstGeom>
        </p:spPr>
      </p:pic>
      <p:pic>
        <p:nvPicPr>
          <p:cNvPr id="3" name="Billede 2">
            <a:extLst>
              <a:ext uri="{FF2B5EF4-FFF2-40B4-BE49-F238E27FC236}">
                <a16:creationId xmlns:a16="http://schemas.microsoft.com/office/drawing/2014/main" id="{A398D442-187B-424A-B0CF-89A6B7A76B1F}"/>
              </a:ext>
            </a:extLst>
          </p:cNvPr>
          <p:cNvPicPr>
            <a:picLocks noChangeAspect="1"/>
          </p:cNvPicPr>
          <p:nvPr/>
        </p:nvPicPr>
        <p:blipFill>
          <a:blip r:embed="rId4"/>
          <a:stretch>
            <a:fillRect/>
          </a:stretch>
        </p:blipFill>
        <p:spPr>
          <a:xfrm>
            <a:off x="5232400" y="947599"/>
            <a:ext cx="6641289" cy="4962802"/>
          </a:xfrm>
          <a:prstGeom prst="rect">
            <a:avLst/>
          </a:prstGeom>
        </p:spPr>
      </p:pic>
    </p:spTree>
    <p:extLst>
      <p:ext uri="{BB962C8B-B14F-4D97-AF65-F5344CB8AC3E}">
        <p14:creationId xmlns:p14="http://schemas.microsoft.com/office/powerpoint/2010/main" val="108579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B3A7B104-7FC7-A04E-A15D-5041C0C406D3}"/>
              </a:ext>
            </a:extLst>
          </p:cNvPr>
          <p:cNvPicPr>
            <a:picLocks noChangeAspect="1"/>
          </p:cNvPicPr>
          <p:nvPr/>
        </p:nvPicPr>
        <p:blipFill>
          <a:blip r:embed="rId3"/>
          <a:stretch>
            <a:fillRect/>
          </a:stretch>
        </p:blipFill>
        <p:spPr>
          <a:xfrm>
            <a:off x="0" y="1096465"/>
            <a:ext cx="12192000" cy="4665069"/>
          </a:xfrm>
          <a:prstGeom prst="rect">
            <a:avLst/>
          </a:prstGeom>
        </p:spPr>
      </p:pic>
    </p:spTree>
    <p:extLst>
      <p:ext uri="{BB962C8B-B14F-4D97-AF65-F5344CB8AC3E}">
        <p14:creationId xmlns:p14="http://schemas.microsoft.com/office/powerpoint/2010/main" val="381089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D3707A73-3FF8-184E-B895-0036FAC6F031}"/>
              </a:ext>
            </a:extLst>
          </p:cNvPr>
          <p:cNvPicPr>
            <a:picLocks noChangeAspect="1"/>
          </p:cNvPicPr>
          <p:nvPr/>
        </p:nvPicPr>
        <p:blipFill>
          <a:blip r:embed="rId3"/>
          <a:stretch>
            <a:fillRect/>
          </a:stretch>
        </p:blipFill>
        <p:spPr>
          <a:xfrm>
            <a:off x="5480756" y="1131711"/>
            <a:ext cx="6139305" cy="4594577"/>
          </a:xfrm>
          <a:prstGeom prst="rect">
            <a:avLst/>
          </a:prstGeom>
        </p:spPr>
      </p:pic>
      <p:pic>
        <p:nvPicPr>
          <p:cNvPr id="3" name="Billede 2">
            <a:extLst>
              <a:ext uri="{FF2B5EF4-FFF2-40B4-BE49-F238E27FC236}">
                <a16:creationId xmlns:a16="http://schemas.microsoft.com/office/drawing/2014/main" id="{4FD29DCC-C1E0-774A-A5B4-6ADB1323135C}"/>
              </a:ext>
            </a:extLst>
          </p:cNvPr>
          <p:cNvPicPr>
            <a:picLocks noChangeAspect="1"/>
          </p:cNvPicPr>
          <p:nvPr/>
        </p:nvPicPr>
        <p:blipFill>
          <a:blip r:embed="rId4"/>
          <a:stretch>
            <a:fillRect/>
          </a:stretch>
        </p:blipFill>
        <p:spPr>
          <a:xfrm>
            <a:off x="268111" y="2162931"/>
            <a:ext cx="4682067" cy="2532138"/>
          </a:xfrm>
          <a:prstGeom prst="rect">
            <a:avLst/>
          </a:prstGeom>
        </p:spPr>
      </p:pic>
      <p:sp>
        <p:nvSpPr>
          <p:cNvPr id="4" name="Afrundet rektangulær billedforklaring 3">
            <a:extLst>
              <a:ext uri="{FF2B5EF4-FFF2-40B4-BE49-F238E27FC236}">
                <a16:creationId xmlns:a16="http://schemas.microsoft.com/office/drawing/2014/main" id="{2631B658-1671-C84C-87F5-B891AA2C9435}"/>
              </a:ext>
            </a:extLst>
          </p:cNvPr>
          <p:cNvSpPr/>
          <p:nvPr/>
        </p:nvSpPr>
        <p:spPr>
          <a:xfrm>
            <a:off x="2743200" y="869244"/>
            <a:ext cx="1614311" cy="801512"/>
          </a:xfrm>
          <a:prstGeom prst="wedgeRoundRectCallout">
            <a:avLst>
              <a:gd name="adj1" fmla="val -57197"/>
              <a:gd name="adj2" fmla="val 22165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b="1" dirty="0">
                <a:solidFill>
                  <a:srgbClr val="FFFF00"/>
                </a:solidFill>
              </a:rPr>
              <a:t>716 ALND = 17,5% </a:t>
            </a:r>
          </a:p>
        </p:txBody>
      </p:sp>
    </p:spTree>
    <p:extLst>
      <p:ext uri="{BB962C8B-B14F-4D97-AF65-F5344CB8AC3E}">
        <p14:creationId xmlns:p14="http://schemas.microsoft.com/office/powerpoint/2010/main" val="96504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8A881-598D-4149-82A6-72C4928538E6}"/>
              </a:ext>
            </a:extLst>
          </p:cNvPr>
          <p:cNvSpPr>
            <a:spLocks noGrp="1"/>
          </p:cNvSpPr>
          <p:nvPr>
            <p:ph type="title"/>
          </p:nvPr>
        </p:nvSpPr>
        <p:spPr/>
        <p:txBody>
          <a:bodyPr/>
          <a:lstStyle/>
          <a:p>
            <a:r>
              <a:rPr lang="da-DK" dirty="0"/>
              <a:t>Lymfeknude-status</a:t>
            </a:r>
          </a:p>
        </p:txBody>
      </p:sp>
      <p:sp>
        <p:nvSpPr>
          <p:cNvPr id="4" name="Pladsholder til indhold 3">
            <a:extLst>
              <a:ext uri="{FF2B5EF4-FFF2-40B4-BE49-F238E27FC236}">
                <a16:creationId xmlns:a16="http://schemas.microsoft.com/office/drawing/2014/main" id="{B04EFB6F-241A-1B40-9B73-9593DCE68E51}"/>
              </a:ext>
            </a:extLst>
          </p:cNvPr>
          <p:cNvSpPr>
            <a:spLocks noGrp="1"/>
          </p:cNvSpPr>
          <p:nvPr>
            <p:ph sz="half" idx="1"/>
          </p:nvPr>
        </p:nvSpPr>
        <p:spPr/>
        <p:txBody>
          <a:bodyPr>
            <a:normAutofit lnSpcReduction="10000"/>
          </a:bodyPr>
          <a:lstStyle/>
          <a:p>
            <a:pPr marL="0" indent="0">
              <a:buNone/>
            </a:pPr>
            <a:r>
              <a:rPr lang="da-DK" dirty="0" err="1"/>
              <a:t>Sentinel</a:t>
            </a:r>
            <a:r>
              <a:rPr lang="da-DK" dirty="0"/>
              <a:t> node biopsi</a:t>
            </a:r>
          </a:p>
          <a:p>
            <a:r>
              <a:rPr lang="da-DK" dirty="0"/>
              <a:t>Primær kirurgi (N=3390; 82,7%)</a:t>
            </a:r>
          </a:p>
          <a:p>
            <a:pPr lvl="1"/>
            <a:r>
              <a:rPr lang="da-DK" dirty="0"/>
              <a:t>Lumpektomi 94,0%</a:t>
            </a:r>
          </a:p>
          <a:p>
            <a:pPr lvl="1"/>
            <a:r>
              <a:rPr lang="da-DK" dirty="0"/>
              <a:t>Mastektomi 81,7%</a:t>
            </a:r>
          </a:p>
          <a:p>
            <a:r>
              <a:rPr lang="da-DK" dirty="0"/>
              <a:t>Operation efter NACT (555; 13,5%)</a:t>
            </a:r>
          </a:p>
          <a:p>
            <a:pPr lvl="1"/>
            <a:r>
              <a:rPr lang="da-DK" dirty="0"/>
              <a:t>Lumpektomi 1,0%</a:t>
            </a:r>
          </a:p>
          <a:p>
            <a:pPr lvl="1"/>
            <a:r>
              <a:rPr lang="da-DK" dirty="0"/>
              <a:t>Mastektomi 4,4%</a:t>
            </a:r>
          </a:p>
          <a:p>
            <a:r>
              <a:rPr lang="da-DK" dirty="0"/>
              <a:t>Biopsi (156; 3,8%)</a:t>
            </a:r>
          </a:p>
          <a:p>
            <a:pPr lvl="1"/>
            <a:r>
              <a:rPr lang="da-DK" dirty="0"/>
              <a:t>6,4%</a:t>
            </a:r>
          </a:p>
          <a:p>
            <a:pPr lvl="1"/>
            <a:endParaRPr lang="da-DK" dirty="0"/>
          </a:p>
        </p:txBody>
      </p:sp>
      <p:graphicFrame>
        <p:nvGraphicFramePr>
          <p:cNvPr id="6" name="Tabel 6">
            <a:extLst>
              <a:ext uri="{FF2B5EF4-FFF2-40B4-BE49-F238E27FC236}">
                <a16:creationId xmlns:a16="http://schemas.microsoft.com/office/drawing/2014/main" id="{6F4BE27A-2997-174D-8EBC-7C6F60A8AAE5}"/>
              </a:ext>
            </a:extLst>
          </p:cNvPr>
          <p:cNvGraphicFramePr>
            <a:graphicFrameLocks noGrp="1"/>
          </p:cNvGraphicFramePr>
          <p:nvPr>
            <p:ph sz="half" idx="2"/>
            <p:extLst>
              <p:ext uri="{D42A27DB-BD31-4B8C-83A1-F6EECF244321}">
                <p14:modId xmlns:p14="http://schemas.microsoft.com/office/powerpoint/2010/main" val="1964469955"/>
              </p:ext>
            </p:extLst>
          </p:nvPr>
        </p:nvGraphicFramePr>
        <p:xfrm>
          <a:off x="6096000" y="1952978"/>
          <a:ext cx="5384800" cy="3464278"/>
        </p:xfrm>
        <a:graphic>
          <a:graphicData uri="http://schemas.openxmlformats.org/drawingml/2006/table">
            <a:tbl>
              <a:tblPr firstRow="1" bandRow="1">
                <a:tableStyleId>{5C22544A-7EE6-4342-B048-85BDC9FD1C3A}</a:tableStyleId>
              </a:tblPr>
              <a:tblGrid>
                <a:gridCol w="2222298">
                  <a:extLst>
                    <a:ext uri="{9D8B030D-6E8A-4147-A177-3AD203B41FA5}">
                      <a16:colId xmlns:a16="http://schemas.microsoft.com/office/drawing/2014/main" val="4090813502"/>
                    </a:ext>
                  </a:extLst>
                </a:gridCol>
                <a:gridCol w="1766649">
                  <a:extLst>
                    <a:ext uri="{9D8B030D-6E8A-4147-A177-3AD203B41FA5}">
                      <a16:colId xmlns:a16="http://schemas.microsoft.com/office/drawing/2014/main" val="3882019044"/>
                    </a:ext>
                  </a:extLst>
                </a:gridCol>
                <a:gridCol w="1395853">
                  <a:extLst>
                    <a:ext uri="{9D8B030D-6E8A-4147-A177-3AD203B41FA5}">
                      <a16:colId xmlns:a16="http://schemas.microsoft.com/office/drawing/2014/main" val="1008114023"/>
                    </a:ext>
                  </a:extLst>
                </a:gridCol>
              </a:tblGrid>
              <a:tr h="541783">
                <a:tc>
                  <a:txBody>
                    <a:bodyPr/>
                    <a:lstStyle/>
                    <a:p>
                      <a:r>
                        <a:rPr lang="da-DK" dirty="0"/>
                        <a:t>Positive LN</a:t>
                      </a:r>
                    </a:p>
                  </a:txBody>
                  <a:tcPr anchor="ctr"/>
                </a:tc>
                <a:tc>
                  <a:txBody>
                    <a:bodyPr/>
                    <a:lstStyle/>
                    <a:p>
                      <a:pPr algn="ctr"/>
                      <a:r>
                        <a:rPr lang="da-DK" dirty="0"/>
                        <a:t>Primær op.</a:t>
                      </a:r>
                    </a:p>
                  </a:txBody>
                  <a:tcPr anchor="ctr"/>
                </a:tc>
                <a:tc>
                  <a:txBody>
                    <a:bodyPr/>
                    <a:lstStyle/>
                    <a:p>
                      <a:pPr algn="ctr"/>
                      <a:r>
                        <a:rPr lang="da-DK" dirty="0"/>
                        <a:t>NACT</a:t>
                      </a:r>
                    </a:p>
                  </a:txBody>
                  <a:tcPr anchor="ctr"/>
                </a:tc>
                <a:extLst>
                  <a:ext uri="{0D108BD9-81ED-4DB2-BD59-A6C34878D82A}">
                    <a16:rowId xmlns:a16="http://schemas.microsoft.com/office/drawing/2014/main" val="557704513"/>
                  </a:ext>
                </a:extLst>
              </a:tr>
              <a:tr h="584499">
                <a:tc>
                  <a:txBody>
                    <a:bodyPr/>
                    <a:lstStyle/>
                    <a:p>
                      <a:r>
                        <a:rPr lang="da-DK" dirty="0"/>
                        <a:t>LN-negativ</a:t>
                      </a:r>
                    </a:p>
                  </a:txBody>
                  <a:tcPr/>
                </a:tc>
                <a:tc>
                  <a:txBody>
                    <a:bodyPr/>
                    <a:lstStyle/>
                    <a:p>
                      <a:pPr algn="ctr"/>
                      <a:r>
                        <a:rPr lang="da-DK" dirty="0"/>
                        <a:t>67,9%</a:t>
                      </a:r>
                    </a:p>
                  </a:txBody>
                  <a:tcPr/>
                </a:tc>
                <a:tc>
                  <a:txBody>
                    <a:bodyPr/>
                    <a:lstStyle/>
                    <a:p>
                      <a:pPr algn="ctr"/>
                      <a:r>
                        <a:rPr lang="da-DK" dirty="0"/>
                        <a:t>60,7%</a:t>
                      </a:r>
                    </a:p>
                  </a:txBody>
                  <a:tcPr/>
                </a:tc>
                <a:extLst>
                  <a:ext uri="{0D108BD9-81ED-4DB2-BD59-A6C34878D82A}">
                    <a16:rowId xmlns:a16="http://schemas.microsoft.com/office/drawing/2014/main" val="1148812845"/>
                  </a:ext>
                </a:extLst>
              </a:tr>
              <a:tr h="584499">
                <a:tc>
                  <a:txBody>
                    <a:bodyPr/>
                    <a:lstStyle/>
                    <a:p>
                      <a:r>
                        <a:rPr lang="da-DK" dirty="0"/>
                        <a:t>1-3 </a:t>
                      </a:r>
                      <a:r>
                        <a:rPr lang="da-DK" dirty="0" err="1"/>
                        <a:t>Macromet</a:t>
                      </a:r>
                      <a:r>
                        <a:rPr lang="da-DK" dirty="0"/>
                        <a:t>.</a:t>
                      </a:r>
                    </a:p>
                  </a:txBody>
                  <a:tcPr/>
                </a:tc>
                <a:tc>
                  <a:txBody>
                    <a:bodyPr/>
                    <a:lstStyle/>
                    <a:p>
                      <a:pPr algn="ctr"/>
                      <a:r>
                        <a:rPr lang="da-DK" dirty="0"/>
                        <a:t>16,7%</a:t>
                      </a:r>
                    </a:p>
                  </a:txBody>
                  <a:tcPr/>
                </a:tc>
                <a:tc>
                  <a:txBody>
                    <a:bodyPr/>
                    <a:lstStyle/>
                    <a:p>
                      <a:pPr algn="ctr"/>
                      <a:r>
                        <a:rPr lang="da-DK" dirty="0"/>
                        <a:t>23,6%</a:t>
                      </a:r>
                    </a:p>
                  </a:txBody>
                  <a:tcPr/>
                </a:tc>
                <a:extLst>
                  <a:ext uri="{0D108BD9-81ED-4DB2-BD59-A6C34878D82A}">
                    <a16:rowId xmlns:a16="http://schemas.microsoft.com/office/drawing/2014/main" val="2896848951"/>
                  </a:ext>
                </a:extLst>
              </a:tr>
              <a:tr h="584499">
                <a:tc>
                  <a:txBody>
                    <a:bodyPr/>
                    <a:lstStyle/>
                    <a:p>
                      <a:r>
                        <a:rPr lang="da-DK" dirty="0"/>
                        <a:t>4+ </a:t>
                      </a:r>
                      <a:r>
                        <a:rPr lang="da-DK" dirty="0" err="1"/>
                        <a:t>Macromet</a:t>
                      </a:r>
                      <a:r>
                        <a:rPr lang="da-DK" dirty="0"/>
                        <a:t>.</a:t>
                      </a:r>
                    </a:p>
                  </a:txBody>
                  <a:tcPr/>
                </a:tc>
                <a:tc>
                  <a:txBody>
                    <a:bodyPr/>
                    <a:lstStyle/>
                    <a:p>
                      <a:pPr algn="ctr"/>
                      <a:r>
                        <a:rPr lang="da-DK" dirty="0"/>
                        <a:t>5,8%</a:t>
                      </a:r>
                    </a:p>
                  </a:txBody>
                  <a:tcPr/>
                </a:tc>
                <a:tc>
                  <a:txBody>
                    <a:bodyPr/>
                    <a:lstStyle/>
                    <a:p>
                      <a:pPr algn="ctr"/>
                      <a:r>
                        <a:rPr lang="da-DK" dirty="0"/>
                        <a:t>7,0%</a:t>
                      </a:r>
                    </a:p>
                  </a:txBody>
                  <a:tcPr/>
                </a:tc>
                <a:extLst>
                  <a:ext uri="{0D108BD9-81ED-4DB2-BD59-A6C34878D82A}">
                    <a16:rowId xmlns:a16="http://schemas.microsoft.com/office/drawing/2014/main" val="1467432807"/>
                  </a:ext>
                </a:extLst>
              </a:tr>
              <a:tr h="584499">
                <a:tc>
                  <a:txBody>
                    <a:bodyPr/>
                    <a:lstStyle/>
                    <a:p>
                      <a:r>
                        <a:rPr lang="da-DK" dirty="0"/>
                        <a:t>?</a:t>
                      </a:r>
                    </a:p>
                  </a:txBody>
                  <a:tcPr/>
                </a:tc>
                <a:tc>
                  <a:txBody>
                    <a:bodyPr/>
                    <a:lstStyle/>
                    <a:p>
                      <a:pPr algn="ctr"/>
                      <a:r>
                        <a:rPr lang="da-DK" dirty="0"/>
                        <a:t>1,3%</a:t>
                      </a:r>
                    </a:p>
                  </a:txBody>
                  <a:tcPr/>
                </a:tc>
                <a:tc>
                  <a:txBody>
                    <a:bodyPr/>
                    <a:lstStyle/>
                    <a:p>
                      <a:pPr algn="ctr"/>
                      <a:r>
                        <a:rPr lang="da-DK" dirty="0"/>
                        <a:t>8,6%</a:t>
                      </a:r>
                    </a:p>
                  </a:txBody>
                  <a:tcPr/>
                </a:tc>
                <a:extLst>
                  <a:ext uri="{0D108BD9-81ED-4DB2-BD59-A6C34878D82A}">
                    <a16:rowId xmlns:a16="http://schemas.microsoft.com/office/drawing/2014/main" val="578103580"/>
                  </a:ext>
                </a:extLst>
              </a:tr>
              <a:tr h="584499">
                <a:tc>
                  <a:txBody>
                    <a:bodyPr/>
                    <a:lstStyle/>
                    <a:p>
                      <a:r>
                        <a:rPr lang="da-DK" dirty="0"/>
                        <a:t>Mikrometastaser</a:t>
                      </a:r>
                    </a:p>
                  </a:txBody>
                  <a:tcPr/>
                </a:tc>
                <a:tc>
                  <a:txBody>
                    <a:bodyPr/>
                    <a:lstStyle/>
                    <a:p>
                      <a:pPr algn="ctr"/>
                      <a:r>
                        <a:rPr lang="da-DK" dirty="0"/>
                        <a:t>8,3%</a:t>
                      </a:r>
                    </a:p>
                  </a:txBody>
                  <a:tcPr/>
                </a:tc>
                <a:tc>
                  <a:txBody>
                    <a:bodyPr/>
                    <a:lstStyle/>
                    <a:p>
                      <a:pPr algn="ctr"/>
                      <a:endParaRPr lang="da-DK" dirty="0"/>
                    </a:p>
                  </a:txBody>
                  <a:tcPr/>
                </a:tc>
                <a:extLst>
                  <a:ext uri="{0D108BD9-81ED-4DB2-BD59-A6C34878D82A}">
                    <a16:rowId xmlns:a16="http://schemas.microsoft.com/office/drawing/2014/main" val="1374733865"/>
                  </a:ext>
                </a:extLst>
              </a:tr>
            </a:tbl>
          </a:graphicData>
        </a:graphic>
      </p:graphicFrame>
    </p:spTree>
    <p:extLst>
      <p:ext uri="{BB962C8B-B14F-4D97-AF65-F5344CB8AC3E}">
        <p14:creationId xmlns:p14="http://schemas.microsoft.com/office/powerpoint/2010/main" val="115271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B5F78AA-319D-7347-8B08-0C9CD7DE1141}"/>
              </a:ext>
            </a:extLst>
          </p:cNvPr>
          <p:cNvPicPr>
            <a:picLocks noChangeAspect="1"/>
          </p:cNvPicPr>
          <p:nvPr/>
        </p:nvPicPr>
        <p:blipFill>
          <a:blip r:embed="rId3"/>
          <a:stretch>
            <a:fillRect/>
          </a:stretch>
        </p:blipFill>
        <p:spPr>
          <a:xfrm>
            <a:off x="434886" y="1253067"/>
            <a:ext cx="11307544" cy="4346222"/>
          </a:xfrm>
          <a:prstGeom prst="rect">
            <a:avLst/>
          </a:prstGeom>
        </p:spPr>
      </p:pic>
    </p:spTree>
    <p:extLst>
      <p:ext uri="{BB962C8B-B14F-4D97-AF65-F5344CB8AC3E}">
        <p14:creationId xmlns:p14="http://schemas.microsoft.com/office/powerpoint/2010/main" val="183918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D012D18A-3ACA-F947-8973-6E80DB7C6CFE}"/>
              </a:ext>
            </a:extLst>
          </p:cNvPr>
          <p:cNvPicPr>
            <a:picLocks noChangeAspect="1"/>
          </p:cNvPicPr>
          <p:nvPr/>
        </p:nvPicPr>
        <p:blipFill>
          <a:blip r:embed="rId3"/>
          <a:stretch>
            <a:fillRect/>
          </a:stretch>
        </p:blipFill>
        <p:spPr>
          <a:xfrm>
            <a:off x="395194" y="1296424"/>
            <a:ext cx="5700806" cy="4265151"/>
          </a:xfrm>
          <a:prstGeom prst="rect">
            <a:avLst/>
          </a:prstGeom>
        </p:spPr>
      </p:pic>
      <p:pic>
        <p:nvPicPr>
          <p:cNvPr id="3" name="Billede 2">
            <a:extLst>
              <a:ext uri="{FF2B5EF4-FFF2-40B4-BE49-F238E27FC236}">
                <a16:creationId xmlns:a16="http://schemas.microsoft.com/office/drawing/2014/main" id="{01E5D4A6-BD2E-CE4E-96CA-C17D7B70DA1E}"/>
              </a:ext>
            </a:extLst>
          </p:cNvPr>
          <p:cNvPicPr>
            <a:picLocks noChangeAspect="1"/>
          </p:cNvPicPr>
          <p:nvPr/>
        </p:nvPicPr>
        <p:blipFill>
          <a:blip r:embed="rId4"/>
          <a:stretch>
            <a:fillRect/>
          </a:stretch>
        </p:blipFill>
        <p:spPr>
          <a:xfrm>
            <a:off x="6826251" y="822678"/>
            <a:ext cx="4730044" cy="2294855"/>
          </a:xfrm>
          <a:prstGeom prst="rect">
            <a:avLst/>
          </a:prstGeom>
        </p:spPr>
      </p:pic>
      <p:grpSp>
        <p:nvGrpSpPr>
          <p:cNvPr id="6" name="Gruppe 5">
            <a:extLst>
              <a:ext uri="{FF2B5EF4-FFF2-40B4-BE49-F238E27FC236}">
                <a16:creationId xmlns:a16="http://schemas.microsoft.com/office/drawing/2014/main" id="{9B57648E-F244-A944-9E62-E9822BF3C4C2}"/>
              </a:ext>
            </a:extLst>
          </p:cNvPr>
          <p:cNvGrpSpPr/>
          <p:nvPr/>
        </p:nvGrpSpPr>
        <p:grpSpPr>
          <a:xfrm>
            <a:off x="6867525" y="3570779"/>
            <a:ext cx="4688770" cy="2295014"/>
            <a:chOff x="6867525" y="3570779"/>
            <a:chExt cx="4688770" cy="2295014"/>
          </a:xfrm>
        </p:grpSpPr>
        <p:pic>
          <p:nvPicPr>
            <p:cNvPr id="4" name="Billede 3">
              <a:extLst>
                <a:ext uri="{FF2B5EF4-FFF2-40B4-BE49-F238E27FC236}">
                  <a16:creationId xmlns:a16="http://schemas.microsoft.com/office/drawing/2014/main" id="{2CEAC1FB-2D69-C449-8A43-149CDF12676F}"/>
                </a:ext>
              </a:extLst>
            </p:cNvPr>
            <p:cNvPicPr>
              <a:picLocks noChangeAspect="1"/>
            </p:cNvPicPr>
            <p:nvPr/>
          </p:nvPicPr>
          <p:blipFill>
            <a:blip r:embed="rId5"/>
            <a:stretch>
              <a:fillRect/>
            </a:stretch>
          </p:blipFill>
          <p:spPr>
            <a:xfrm>
              <a:off x="6867525" y="3570779"/>
              <a:ext cx="4647495" cy="2171032"/>
            </a:xfrm>
            <a:prstGeom prst="rect">
              <a:avLst/>
            </a:prstGeom>
          </p:spPr>
        </p:pic>
        <p:pic>
          <p:nvPicPr>
            <p:cNvPr id="5" name="Billede 4">
              <a:extLst>
                <a:ext uri="{FF2B5EF4-FFF2-40B4-BE49-F238E27FC236}">
                  <a16:creationId xmlns:a16="http://schemas.microsoft.com/office/drawing/2014/main" id="{9AE0003F-11A6-524B-999A-B7722CB11875}"/>
                </a:ext>
              </a:extLst>
            </p:cNvPr>
            <p:cNvPicPr>
              <a:picLocks noChangeAspect="1"/>
            </p:cNvPicPr>
            <p:nvPr/>
          </p:nvPicPr>
          <p:blipFill>
            <a:blip r:embed="rId6"/>
            <a:stretch>
              <a:fillRect/>
            </a:stretch>
          </p:blipFill>
          <p:spPr>
            <a:xfrm>
              <a:off x="6867525" y="5741811"/>
              <a:ext cx="4688770" cy="123982"/>
            </a:xfrm>
            <a:prstGeom prst="rect">
              <a:avLst/>
            </a:prstGeom>
          </p:spPr>
        </p:pic>
      </p:grpSp>
      <p:sp>
        <p:nvSpPr>
          <p:cNvPr id="7" name="Tekstfelt 6">
            <a:extLst>
              <a:ext uri="{FF2B5EF4-FFF2-40B4-BE49-F238E27FC236}">
                <a16:creationId xmlns:a16="http://schemas.microsoft.com/office/drawing/2014/main" id="{9E88A292-83D1-BE42-A171-67EA60467F60}"/>
              </a:ext>
            </a:extLst>
          </p:cNvPr>
          <p:cNvSpPr txBox="1"/>
          <p:nvPr/>
        </p:nvSpPr>
        <p:spPr>
          <a:xfrm>
            <a:off x="6826251" y="514030"/>
            <a:ext cx="2309863" cy="369332"/>
          </a:xfrm>
          <a:prstGeom prst="rect">
            <a:avLst/>
          </a:prstGeom>
          <a:noFill/>
        </p:spPr>
        <p:txBody>
          <a:bodyPr wrap="none" rtlCol="0">
            <a:spAutoFit/>
          </a:bodyPr>
          <a:lstStyle/>
          <a:p>
            <a:r>
              <a:rPr lang="da-DK" dirty="0"/>
              <a:t>Onkologiske afdelinger</a:t>
            </a:r>
          </a:p>
        </p:txBody>
      </p:sp>
      <p:sp>
        <p:nvSpPr>
          <p:cNvPr id="8" name="Tekstfelt 7">
            <a:extLst>
              <a:ext uri="{FF2B5EF4-FFF2-40B4-BE49-F238E27FC236}">
                <a16:creationId xmlns:a16="http://schemas.microsoft.com/office/drawing/2014/main" id="{A6B67B11-7F9C-7646-B891-38F883ACD8F2}"/>
              </a:ext>
            </a:extLst>
          </p:cNvPr>
          <p:cNvSpPr txBox="1"/>
          <p:nvPr/>
        </p:nvSpPr>
        <p:spPr>
          <a:xfrm>
            <a:off x="6826250" y="3262131"/>
            <a:ext cx="2094869" cy="369332"/>
          </a:xfrm>
          <a:prstGeom prst="rect">
            <a:avLst/>
          </a:prstGeom>
          <a:noFill/>
        </p:spPr>
        <p:txBody>
          <a:bodyPr wrap="none" rtlCol="0">
            <a:spAutoFit/>
          </a:bodyPr>
          <a:lstStyle/>
          <a:p>
            <a:r>
              <a:rPr lang="da-DK" dirty="0"/>
              <a:t>Kirurgiske afdelinger</a:t>
            </a:r>
          </a:p>
        </p:txBody>
      </p:sp>
    </p:spTree>
    <p:extLst>
      <p:ext uri="{BB962C8B-B14F-4D97-AF65-F5344CB8AC3E}">
        <p14:creationId xmlns:p14="http://schemas.microsoft.com/office/powerpoint/2010/main" val="272486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A1EBB8D-AF76-0C4C-B2CF-8D7931C2BE55}"/>
              </a:ext>
            </a:extLst>
          </p:cNvPr>
          <p:cNvPicPr>
            <a:picLocks noChangeAspect="1"/>
          </p:cNvPicPr>
          <p:nvPr/>
        </p:nvPicPr>
        <p:blipFill>
          <a:blip r:embed="rId3"/>
          <a:stretch>
            <a:fillRect/>
          </a:stretch>
        </p:blipFill>
        <p:spPr>
          <a:xfrm>
            <a:off x="2246489" y="552653"/>
            <a:ext cx="7586133" cy="5668344"/>
          </a:xfrm>
          <a:prstGeom prst="rect">
            <a:avLst/>
          </a:prstGeom>
        </p:spPr>
      </p:pic>
    </p:spTree>
    <p:extLst>
      <p:ext uri="{BB962C8B-B14F-4D97-AF65-F5344CB8AC3E}">
        <p14:creationId xmlns:p14="http://schemas.microsoft.com/office/powerpoint/2010/main" val="1829136304"/>
      </p:ext>
    </p:extLst>
  </p:cSld>
  <p:clrMapOvr>
    <a:masterClrMapping/>
  </p:clrMapOvr>
</p:sld>
</file>

<file path=ppt/theme/theme1.xml><?xml version="1.0" encoding="utf-8"?>
<a:theme xmlns:a="http://schemas.openxmlformats.org/drawingml/2006/main" name="DBCG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BCG_2021" id="{F87F6F9E-C054-524C-84C2-7F72C387C57E}" vid="{39067321-7EF2-6A4D-ABEF-28695983F8B6}"/>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DBCG 2016</Template>
  <TotalTime>10053</TotalTime>
  <Words>2773</Words>
  <Application>Microsoft Office PowerPoint</Application>
  <PresentationFormat>Widescreen</PresentationFormat>
  <Paragraphs>121</Paragraphs>
  <Slides>17</Slides>
  <Notes>17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Wingdings</vt:lpstr>
      <vt:lpstr>DBCG 2016</vt:lpstr>
      <vt:lpstr>PowerPoint-præsentation</vt:lpstr>
      <vt:lpstr>PowerPoint-præsentation</vt:lpstr>
      <vt:lpstr>PowerPoint-præsentation</vt:lpstr>
      <vt:lpstr>PowerPoint-præsentation</vt:lpstr>
      <vt:lpstr>PowerPoint-præsentation</vt:lpstr>
      <vt:lpstr>Lymfeknude-status</vt:lpstr>
      <vt:lpstr>PowerPoint-præsentation</vt:lpstr>
      <vt:lpstr>PowerPoint-præsentation</vt:lpstr>
      <vt:lpstr>PowerPoint-præsentation</vt:lpstr>
      <vt:lpstr>PowerPoint-præsentation</vt:lpstr>
      <vt:lpstr>PowerPoint-præsentation</vt:lpstr>
      <vt:lpstr>Strålebehandling</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Peer Christiansen</dc:creator>
  <cp:lastModifiedBy>Bent Ejlertsen</cp:lastModifiedBy>
  <cp:revision>40</cp:revision>
  <cp:lastPrinted>2018-03-06T09:13:09Z</cp:lastPrinted>
  <dcterms:created xsi:type="dcterms:W3CDTF">2021-01-11T07:25:43Z</dcterms:created>
  <dcterms:modified xsi:type="dcterms:W3CDTF">2021-01-18T07:22:36Z</dcterms:modified>
</cp:coreProperties>
</file>