
<file path=[Content_Types].xml><?xml version="1.0" encoding="utf-8"?>
<Types xmlns="http://schemas.openxmlformats.org/package/2006/content-types">
  <Default Extension="bin" ContentType="image/png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61" r:id="rId2"/>
    <p:sldId id="339" r:id="rId3"/>
    <p:sldId id="258" r:id="rId4"/>
    <p:sldId id="292" r:id="rId5"/>
    <p:sldId id="299" r:id="rId6"/>
    <p:sldId id="300" r:id="rId7"/>
    <p:sldId id="301" r:id="rId8"/>
    <p:sldId id="306" r:id="rId9"/>
    <p:sldId id="290" r:id="rId10"/>
    <p:sldId id="323" r:id="rId11"/>
    <p:sldId id="268" r:id="rId12"/>
    <p:sldId id="326" r:id="rId13"/>
    <p:sldId id="280" r:id="rId14"/>
    <p:sldId id="279" r:id="rId15"/>
    <p:sldId id="311" r:id="rId16"/>
    <p:sldId id="328" r:id="rId17"/>
    <p:sldId id="307" r:id="rId18"/>
    <p:sldId id="308" r:id="rId19"/>
    <p:sldId id="260" r:id="rId20"/>
  </p:sldIdLst>
  <p:sldSz cx="12188825" cy="6858000"/>
  <p:notesSz cx="6797675" cy="9926638"/>
  <p:embeddedFontLst>
    <p:embeddedFont>
      <p:font typeface="AU Passata" panose="020B0604020202020204" charset="0"/>
      <p:regular r:id="rId23"/>
      <p:bold r:id="rId24"/>
    </p:embeddedFont>
    <p:embeddedFont>
      <p:font typeface="AU Passata Light" panose="020B0604020202020204" charset="0"/>
      <p:regular r:id="rId25"/>
      <p:bold r:id="rId26"/>
    </p:embeddedFont>
    <p:embeddedFont>
      <p:font typeface="AU Peto" panose="020B0604020202020204" charset="0"/>
      <p:regular r:id="rId27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Georgia" panose="02040502050405020303" pitchFamily="18" charset="0"/>
      <p:regular r:id="rId33"/>
      <p:bold r:id="rId34"/>
      <p:italic r:id="rId35"/>
      <p:boldItalic r:id="rId36"/>
    </p:embeddedFont>
    <p:embeddedFont>
      <p:font typeface="Wingdings 3" panose="05040102010807070707" pitchFamily="18" charset="2"/>
      <p:regular r:id="rId37"/>
    </p:embeddedFont>
  </p:embeddedFontLst>
  <p:defaultTextStyle>
    <a:defPPr>
      <a:defRPr lang="en-US"/>
    </a:defPPr>
    <a:lvl1pPr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1pPr>
    <a:lvl2pPr marL="60949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2pPr>
    <a:lvl3pPr marL="1218987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3pPr>
    <a:lvl4pPr marL="1828480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4pPr>
    <a:lvl5pPr marL="2437973" algn="l" rtl="0" fontAlgn="base">
      <a:lnSpc>
        <a:spcPts val="4799"/>
      </a:lnSpc>
      <a:spcBef>
        <a:spcPct val="0"/>
      </a:spcBef>
      <a:spcAft>
        <a:spcPct val="0"/>
      </a:spcAft>
      <a:buFont typeface="AU Passata" pitchFamily="34" charset="0"/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5pPr>
    <a:lvl6pPr marL="304746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6pPr>
    <a:lvl7pPr marL="3656960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7pPr>
    <a:lvl8pPr marL="4266453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8pPr>
    <a:lvl9pPr marL="4875947" algn="l" defTabSz="1218987" rtl="0" eaLnBrk="1" latinLnBrk="0" hangingPunct="1">
      <a:defRPr sz="4799" kern="1200">
        <a:solidFill>
          <a:schemeClr val="tx1"/>
        </a:solidFill>
        <a:latin typeface="AU Passat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0025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Mellemlayout 4 - Markering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Mellemlayout 4 - Marker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12" autoAdjust="0"/>
    <p:restoredTop sz="91149" autoAdjust="0"/>
  </p:normalViewPr>
  <p:slideViewPr>
    <p:cSldViewPr snapToObjects="1" showGuides="1">
      <p:cViewPr varScale="1">
        <p:scale>
          <a:sx n="102" d="100"/>
          <a:sy n="102" d="100"/>
        </p:scale>
        <p:origin x="105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>
        <p:scale>
          <a:sx n="70" d="100"/>
          <a:sy n="70" d="100"/>
        </p:scale>
        <p:origin x="4504" y="104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99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88DF0C21-DE6B-488F-B9D9-B7FE08733B70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50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886669" y="121719"/>
            <a:ext cx="3168352" cy="1677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8981" y="1955334"/>
            <a:ext cx="5438140" cy="784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buFontTx/>
              <a:buNone/>
              <a:defRPr sz="1200"/>
            </a:lvl1pPr>
          </a:lstStyle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0390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1pPr>
    <a:lvl2pPr marL="60949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2pPr>
    <a:lvl3pPr marL="1218987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3pPr>
    <a:lvl4pPr marL="1828480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4pPr>
    <a:lvl5pPr marL="243797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U Passata" pitchFamily="34" charset="0"/>
        <a:ea typeface="+mn-ea"/>
        <a:cs typeface="Arial" charset="0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6620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3013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4122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600" kern="1200" noProof="0" dirty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39552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84838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6454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499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kern="1200" dirty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1128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10958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32290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124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728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/>
              <a:pPr>
                <a:defRPr/>
              </a:pPr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168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8342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sz="1600" b="0" kern="1200" noProof="0" dirty="0">
              <a:solidFill>
                <a:schemeClr val="tx1"/>
              </a:solidFill>
              <a:effectLst/>
              <a:latin typeface="AU Passata" pitchFamily="34" charset="0"/>
              <a:ea typeface="+mn-ea"/>
              <a:cs typeface="Arial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6822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noProof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572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8845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8466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1981200" y="122238"/>
            <a:ext cx="2978150" cy="16764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C160C3-3AB6-49C1-8001-AFDAD271EB5B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204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Farvet baggrund"/>
          <p:cNvPicPr preferRelativeResize="0"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34819" name="Title 1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da-DK" dirty="0" err="1"/>
              <a:t>CliSck</a:t>
            </a:r>
            <a:r>
              <a:rPr lang="da-DK" dirty="0"/>
              <a:t> to edit Master title style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da-DK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 dirty="0"/>
          </a:p>
        </p:txBody>
      </p:sp>
      <p:sp>
        <p:nvSpPr>
          <p:cNvPr id="33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9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da-DK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  <p:pic>
        <p:nvPicPr>
          <p:cNvPr id="16" name="Au logo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1253314407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pic>
        <p:nvPicPr>
          <p:cNvPr id="18" name="Billede stre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26532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8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644800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0751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I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6231600" y="316800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237372"/>
            <a:ext cx="5644800" cy="26532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9" name="Footer Placeholder 8" hidden="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570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2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2039" userDrawn="1">
          <p15:clr>
            <a:srgbClr val="A4A3A4"/>
          </p15:clr>
        </p15:guide>
        <p15:guide id="4" orient="horz" pos="1872" userDrawn="1">
          <p15:clr>
            <a:srgbClr val="A4A3A4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15913" y="315913"/>
            <a:ext cx="11557000" cy="6220354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E58F60FB-8A3B-734B-8C95-F2E9D289BB76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83966" y="205596"/>
            <a:ext cx="997028" cy="56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4947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1" name="Text Placeholder 61"/>
          <p:cNvSpPr>
            <a:spLocks noGrp="1"/>
          </p:cNvSpPr>
          <p:nvPr>
            <p:ph type="body" sz="quarter" idx="16" hasCustomPrompt="1"/>
          </p:nvPr>
        </p:nvSpPr>
        <p:spPr>
          <a:xfrm>
            <a:off x="1845940" y="1412776"/>
            <a:ext cx="8496944" cy="3744416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algn="ctr">
              <a:buFontTx/>
              <a:buNone/>
              <a:defRPr/>
            </a:lvl3pPr>
          </a:lstStyle>
          <a:p>
            <a:pPr lvl="0"/>
            <a:r>
              <a:rPr lang="da-DK" dirty="0"/>
              <a:t>Click to add Quote text, for next level ENTER and TAB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9614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and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vid baggrund"/>
          <p:cNvSpPr/>
          <p:nvPr userDrawn="1"/>
        </p:nvSpPr>
        <p:spPr bwMode="auto">
          <a:xfrm>
            <a:off x="0" y="0"/>
            <a:ext cx="12188825" cy="5897563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15913" y="230400"/>
            <a:ext cx="11563200" cy="752400"/>
          </a:xfrm>
        </p:spPr>
        <p:txBody>
          <a:bodyPr anchor="t" anchorCtr="0"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2998068" y="1853461"/>
            <a:ext cx="6264696" cy="2725288"/>
          </a:xfrm>
        </p:spPr>
        <p:txBody>
          <a:bodyPr/>
          <a:lstStyle>
            <a:lvl1pPr marL="432000" indent="-432000" algn="ctr">
              <a:lnSpc>
                <a:spcPct val="107000"/>
              </a:lnSpc>
              <a:buSzPct val="250000"/>
              <a:buFontTx/>
              <a:buBlip>
                <a:blip r:embed="rId2"/>
              </a:buBlip>
              <a:defRPr sz="2800">
                <a:latin typeface="Georgia" panose="02040502050405020303" pitchFamily="18" charset="0"/>
              </a:defRPr>
            </a:lvl1pPr>
            <a:lvl2pPr marL="216000" indent="-216000" algn="ctr">
              <a:lnSpc>
                <a:spcPct val="99000"/>
              </a:lnSpc>
              <a:buFont typeface="Arial" panose="020B0604020202020204" pitchFamily="34" charset="0"/>
              <a:buChar char="-"/>
              <a:defRPr sz="2000" cap="all" baseline="0">
                <a:latin typeface="Georgia" panose="02040502050405020303" pitchFamily="18" charset="0"/>
              </a:defRPr>
            </a:lvl2pPr>
            <a:lvl3pPr marL="576000" indent="0">
              <a:buNone/>
              <a:defRPr/>
            </a:lvl3pPr>
          </a:lstStyle>
          <a:p>
            <a:pPr lvl="0"/>
            <a:r>
              <a:rPr lang="da-DK" dirty="0"/>
              <a:t>Click to add Quote text, for next level ENTER and TAB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10" name="Footer Placeholder 9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951546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l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/>
          <p:cNvSpPr>
            <a:spLocks noGrp="1"/>
          </p:cNvSpPr>
          <p:nvPr>
            <p:ph sz="quarter" idx="12"/>
          </p:nvPr>
        </p:nvSpPr>
        <p:spPr>
          <a:xfrm>
            <a:off x="328613" y="328612"/>
            <a:ext cx="11550650" cy="6213475"/>
          </a:xfrm>
        </p:spPr>
        <p:txBody>
          <a:bodyPr/>
          <a:lstStyle/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9A4A6BC-5B0A-F448-80A3-5B9646605C21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2964" y="125755"/>
            <a:ext cx="997028" cy="56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56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6" name="TextBox 5"/>
          <p:cNvSpPr txBox="1"/>
          <p:nvPr userDrawn="1"/>
        </p:nvSpPr>
        <p:spPr>
          <a:xfrm>
            <a:off x="-2160355" y="1022476"/>
            <a:ext cx="2012649" cy="473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Light</a:t>
            </a:r>
            <a:endParaRPr lang="da-DK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65820" y="1340768"/>
            <a:ext cx="1224136" cy="504056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4" name="Footer Placeholder 3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</p:txBody>
      </p:sp>
      <p:pic>
        <p:nvPicPr>
          <p:cNvPr id="6" name="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8776" y="2163364"/>
            <a:ext cx="2531272" cy="2531272"/>
          </a:xfrm>
          <a:prstGeom prst="rect">
            <a:avLst/>
          </a:prstGeom>
        </p:spPr>
      </p:pic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9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97440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</p:txBody>
      </p:sp>
      <p:sp>
        <p:nvSpPr>
          <p:cNvPr id="34" name="Pladsholder til tekst 2"/>
          <p:cNvSpPr txBox="1">
            <a:spLocks/>
          </p:cNvSpPr>
          <p:nvPr userDrawn="1"/>
        </p:nvSpPr>
        <p:spPr>
          <a:xfrm>
            <a:off x="1090914" y="2098689"/>
            <a:ext cx="12745416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da-DK" sz="10000" kern="0" dirty="0">
                <a:solidFill>
                  <a:schemeClr val="accent6"/>
                </a:solidFill>
                <a:latin typeface="AU Peto" panose="040C0B07020602020301" pitchFamily="82" charset="0"/>
              </a:rPr>
              <a:t>Aarhus</a:t>
            </a:r>
            <a:endParaRPr lang="da-DK"/>
          </a:p>
        </p:txBody>
      </p:sp>
      <p:sp>
        <p:nvSpPr>
          <p:cNvPr id="6" name="Pladsholder til tekst 2"/>
          <p:cNvSpPr txBox="1">
            <a:spLocks/>
          </p:cNvSpPr>
          <p:nvPr userDrawn="1"/>
        </p:nvSpPr>
        <p:spPr>
          <a:xfrm>
            <a:off x="7439540" y="2093600"/>
            <a:ext cx="4356484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>
              <a:lnSpc>
                <a:spcPct val="85000"/>
              </a:lnSpc>
            </a:pPr>
            <a:r>
              <a:rPr lang="da-DK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uni</a:t>
            </a:r>
            <a:endParaRPr lang="da-DK" sz="10000" kern="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7" name="Pladsholder til tekst 2"/>
          <p:cNvSpPr txBox="1">
            <a:spLocks/>
          </p:cNvSpPr>
          <p:nvPr userDrawn="1"/>
        </p:nvSpPr>
        <p:spPr>
          <a:xfrm>
            <a:off x="1881492" y="3428550"/>
            <a:ext cx="9289032" cy="1329861"/>
          </a:xfrm>
          <a:prstGeom prst="rect">
            <a:avLst/>
          </a:prstGeom>
        </p:spPr>
        <p:txBody>
          <a:bodyPr wrap="square" lIns="0" tIns="0" rIns="0" bIns="21600">
            <a:spAutoFit/>
          </a:bodyPr>
          <a:lstStyle>
            <a:lvl1pPr marL="0" indent="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None/>
              <a:defRPr sz="2200">
                <a:solidFill>
                  <a:schemeClr val="bg1"/>
                </a:solidFill>
                <a:latin typeface="AU Peto" panose="040C0B07020602020301" pitchFamily="82" charset="0"/>
                <a:ea typeface="AU Peto" panose="040C0B07020602020301" pitchFamily="82" charset="0"/>
                <a:cs typeface="+mn-cs"/>
              </a:defRPr>
            </a:lvl1pPr>
            <a:lvl2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2pPr>
            <a:lvl3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3pPr>
            <a:lvl4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4pPr>
            <a:lvl5pPr marL="324000" indent="-324000" algn="l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accent3"/>
              </a:buClr>
              <a:buSzPct val="75000"/>
              <a:buFont typeface="Wingdings 3" pitchFamily="18" charset="2"/>
              <a:buChar char="u"/>
              <a:defRPr sz="1600">
                <a:solidFill>
                  <a:srgbClr val="000000"/>
                </a:solidFill>
                <a:latin typeface="+mn-lt"/>
              </a:defRPr>
            </a:lvl5pPr>
            <a:lvl6pPr marL="13525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6pPr>
            <a:lvl7pPr marL="18097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7pPr>
            <a:lvl8pPr marL="22669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8pPr>
            <a:lvl9pPr marL="2724150" indent="-176213" algn="l" rtl="0" eaLnBrk="1" fontAlgn="base" hangingPunct="1">
              <a:lnSpc>
                <a:spcPct val="99000"/>
              </a:lnSpc>
              <a:spcBef>
                <a:spcPct val="20000"/>
              </a:spcBef>
              <a:spcAft>
                <a:spcPct val="0"/>
              </a:spcAft>
              <a:buFont typeface="AU Passata" pitchFamily="34" charset="0"/>
              <a:buChar char="›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da-DK" sz="10000" kern="0" dirty="0" err="1">
                <a:solidFill>
                  <a:schemeClr val="bg1"/>
                </a:solidFill>
                <a:latin typeface="AU Peto" panose="040C0B07020602020301" pitchFamily="82" charset="0"/>
              </a:rPr>
              <a:t>versiet</a:t>
            </a:r>
            <a:endParaRPr lang="da-DK" sz="10000" dirty="0">
              <a:solidFill>
                <a:schemeClr val="bg1"/>
              </a:solidFill>
              <a:latin typeface="AU Peto" panose="040C0B07020602020301" pitchFamily="82" charset="0"/>
            </a:endParaRPr>
          </a:p>
        </p:txBody>
      </p:sp>
      <p:sp>
        <p:nvSpPr>
          <p:cNvPr id="8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26240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</p:txBody>
      </p:sp>
      <p:sp>
        <p:nvSpPr>
          <p:cNvPr id="19" name="White Top Rectangle"/>
          <p:cNvSpPr>
            <a:spLocks noChangeArrowheads="1"/>
          </p:cNvSpPr>
          <p:nvPr userDrawn="1"/>
        </p:nvSpPr>
        <p:spPr bwMode="auto">
          <a:xfrm>
            <a:off x="985838" y="3443622"/>
            <a:ext cx="648000" cy="4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a-DK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1844" y="1520315"/>
            <a:ext cx="9543307" cy="1779553"/>
          </a:xfrm>
        </p:spPr>
        <p:txBody>
          <a:bodyPr wrap="square" anchor="b" anchorCtr="0">
            <a:no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985838" y="3715431"/>
            <a:ext cx="7161212" cy="1746085"/>
          </a:xfrm>
        </p:spPr>
        <p:txBody>
          <a:bodyPr/>
          <a:lstStyle>
            <a:lvl1pPr marL="0" indent="0">
              <a:lnSpc>
                <a:spcPct val="101000"/>
              </a:lnSpc>
              <a:buFontTx/>
              <a:buNone/>
              <a:defRPr sz="27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</p:txBody>
      </p:sp>
      <p:sp>
        <p:nvSpPr>
          <p:cNvPr id="22" name="TextBox 21"/>
          <p:cNvSpPr txBox="1"/>
          <p:nvPr userDrawn="1"/>
        </p:nvSpPr>
        <p:spPr>
          <a:xfrm>
            <a:off x="-2160355" y="2132856"/>
            <a:ext cx="2012649" cy="7386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i overskriften </a:t>
            </a:r>
            <a:br>
              <a:rPr lang="en-GB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til AU Passata bold</a:t>
            </a:r>
            <a:endParaRPr lang="da-DK" sz="4799" dirty="0"/>
          </a:p>
        </p:txBody>
      </p:sp>
      <p:sp>
        <p:nvSpPr>
          <p:cNvPr id="38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43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da-DK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  <p:sp>
        <p:nvSpPr>
          <p:cNvPr id="39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bg1"/>
                </a:solidFill>
                <a:latin typeface="+mn-lt"/>
              </a:rPr>
              <a:t>1. juni 2020</a:t>
            </a:r>
          </a:p>
        </p:txBody>
      </p:sp>
      <p:sp>
        <p:nvSpPr>
          <p:cNvPr id="41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bg1"/>
                </a:solidFill>
                <a:latin typeface="+mn-lt"/>
              </a:rPr>
              <a:t>Afdelingslæge, PhD-studerende</a:t>
            </a:r>
          </a:p>
        </p:txBody>
      </p:sp>
      <p:sp>
        <p:nvSpPr>
          <p:cNvPr id="40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2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bg1"/>
                </a:solidFill>
                <a:latin typeface="+mn-lt"/>
              </a:rPr>
              <a:t>Katrine Rye Hauerslev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stre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455979489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70082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 Aarhus Universite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</p:txBody>
      </p:sp>
      <p:sp>
        <p:nvSpPr>
          <p:cNvPr id="5" name="LAN_AUWBreak"/>
          <p:cNvSpPr/>
          <p:nvPr userDrawn="1"/>
        </p:nvSpPr>
        <p:spPr bwMode="auto">
          <a:xfrm>
            <a:off x="6022613" y="2804400"/>
            <a:ext cx="65" cy="757567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183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da-DK" sz="4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 
Universitet</a:t>
            </a:r>
          </a:p>
        </p:txBody>
      </p:sp>
      <p:pic>
        <p:nvPicPr>
          <p:cNvPr id="6" name="Logo white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8268" y="2864711"/>
            <a:ext cx="2228400" cy="1116990"/>
          </a:xfrm>
          <a:prstGeom prst="rect">
            <a:avLst/>
          </a:prstGeom>
        </p:spPr>
      </p:pic>
      <p:sp>
        <p:nvSpPr>
          <p:cNvPr id="7" name="Date Placeholder 4" hidden="1"/>
          <p:cNvSpPr>
            <a:spLocks noGrp="1"/>
          </p:cNvSpPr>
          <p:nvPr>
            <p:ph type="dt" sz="half" idx="10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9" name="Footer Placeholder 6" hidden="1"/>
          <p:cNvSpPr>
            <a:spLocks noGrp="1"/>
          </p:cNvSpPr>
          <p:nvPr>
            <p:ph type="ftr" sz="quarter" idx="11"/>
          </p:nvPr>
        </p:nvSpPr>
        <p:spPr>
          <a:xfrm>
            <a:off x="0" y="7020000"/>
            <a:ext cx="0" cy="0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10" name="Slide Number Placeholder 8" hidden="1"/>
          <p:cNvSpPr>
            <a:spLocks noGrp="1"/>
          </p:cNvSpPr>
          <p:nvPr>
            <p:ph type="sldNum" sz="quarter" idx="12"/>
          </p:nvPr>
        </p:nvSpPr>
        <p:spPr>
          <a:xfrm>
            <a:off x="0" y="7020000"/>
            <a:ext cx="0" cy="461665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288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arvet baggrund"/>
          <p:cNvSpPr/>
          <p:nvPr userDrawn="1"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</p:txBody>
      </p:sp>
      <p:sp>
        <p:nvSpPr>
          <p:cNvPr id="34819" name="Title 1"/>
          <p:cNvSpPr>
            <a:spLocks noGrp="1" noChangeArrowheads="1"/>
          </p:cNvSpPr>
          <p:nvPr>
            <p:ph type="ctrTitle"/>
          </p:nvPr>
        </p:nvSpPr>
        <p:spPr>
          <a:xfrm>
            <a:off x="985838" y="2482343"/>
            <a:ext cx="10220325" cy="1661993"/>
          </a:xfrm>
        </p:spPr>
        <p:txBody>
          <a:bodyPr wrap="square" anchor="ctr" anchorCtr="0">
            <a:spAutoFit/>
          </a:bodyPr>
          <a:lstStyle>
            <a:lvl1pPr>
              <a:lnSpc>
                <a:spcPct val="90000"/>
              </a:lnSpc>
              <a:defRPr sz="6000" baseline="0">
                <a:solidFill>
                  <a:schemeClr val="bg1"/>
                </a:solidFill>
                <a:latin typeface="AU Passata Light" panose="020B0303030902030804" pitchFamily="34" charset="0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73598" y="3082506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eller ord til</a:t>
            </a:r>
            <a:endParaRPr lang="da-DK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 dirty="0"/>
          </a:p>
        </p:txBody>
      </p:sp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>
              <a:solidFill>
                <a:schemeClr val="bg1"/>
              </a:solidFill>
              <a:latin typeface="AU Passata Light" pitchFamily="34" charset="0"/>
            </a:endParaRPr>
          </a:p>
        </p:txBody>
      </p:sp>
      <p:sp>
        <p:nvSpPr>
          <p:cNvPr id="30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da-DK" sz="1000" b="0" i="0" u="none" strike="noStrike" cap="all" normalizeH="0" baseline="0" noProof="1">
                <a:ln>
                  <a:noFill/>
                </a:ln>
                <a:solidFill>
                  <a:schemeClr val="bg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  <p:sp>
        <p:nvSpPr>
          <p:cNvPr id="26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bg1"/>
                </a:solidFill>
                <a:latin typeface="+mn-lt"/>
              </a:rPr>
              <a:t>1. juni 2020</a:t>
            </a:r>
          </a:p>
        </p:txBody>
      </p:sp>
      <p:sp>
        <p:nvSpPr>
          <p:cNvPr id="28" name="USR_Titl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4752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bg1"/>
                </a:solidFill>
                <a:latin typeface="+mn-lt"/>
              </a:rPr>
              <a:t>Afdelingslæge, PhD-studerende</a:t>
            </a:r>
          </a:p>
        </p:txBody>
      </p:sp>
      <p:sp>
        <p:nvSpPr>
          <p:cNvPr id="27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700" b="0" cap="all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9" name="USR_Name"/>
          <p:cNvSpPr txBox="1">
            <a:spLocks noChangeArrowheads="1"/>
          </p:cNvSpPr>
          <p:nvPr userDrawn="1"/>
        </p:nvSpPr>
        <p:spPr bwMode="auto">
          <a:xfrm>
            <a:off x="6240044" y="5997600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bg1"/>
                </a:solidFill>
                <a:latin typeface="+mn-lt"/>
              </a:rPr>
              <a:t>Katrine Rye Hauerslev</a:t>
            </a:r>
          </a:p>
        </p:txBody>
      </p:sp>
      <p:pic>
        <p:nvPicPr>
          <p:cNvPr id="17" name="Au logo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7600"/>
            <a:ext cx="557569" cy="558000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7999"/>
          </a:xfrm>
          <a:prstGeom prst="rect">
            <a:avLst/>
          </a:prstGeom>
        </p:spPr>
      </p:pic>
      <p:pic>
        <p:nvPicPr>
          <p:cNvPr id="413300380" name="Secondary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739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960079"/>
            <a:ext cx="10220325" cy="393748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5" name="TextBox 4"/>
          <p:cNvSpPr txBox="1"/>
          <p:nvPr userDrawn="1"/>
        </p:nvSpPr>
        <p:spPr>
          <a:xfrm>
            <a:off x="-1973598" y="340161"/>
            <a:ext cx="1825892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 </a:t>
            </a:r>
            <a:endParaRPr lang="da-DK"/>
          </a:p>
          <a:p>
            <a:pPr algn="r">
              <a:lnSpc>
                <a:spcPct val="100000"/>
              </a:lnSpc>
            </a:pP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ændr 2. linje til</a:t>
            </a:r>
            <a:endParaRPr lang="da-DK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AU Passata Bold</a:t>
            </a:r>
            <a:endParaRPr lang="da-DK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 and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vid baggrund"/>
          <p:cNvSpPr/>
          <p:nvPr userDrawn="1"/>
        </p:nvSpPr>
        <p:spPr bwMode="auto">
          <a:xfrm>
            <a:off x="0" y="-1"/>
            <a:ext cx="12193200" cy="5894387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6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  <a:p>
            <a:pPr algn="ctr"/>
            <a:endParaRPr lang="da-DK" sz="4799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 anchor="t" anchorCtr="0"/>
          <a:lstStyle/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838" y="1373021"/>
            <a:ext cx="10220325" cy="4521366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18" name="TextBox 17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da-DK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da-DK" sz="4799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63C2191-F3A6-3F4B-B4BE-AFD460D45D9B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964" y="209558"/>
            <a:ext cx="997028" cy="56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7128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5" userDrawn="1">
          <p15:clr>
            <a:srgbClr val="00000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200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990000" y="1045684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  <a:p>
            <a:pPr algn="ctr"/>
            <a:endParaRPr lang="da-DK" sz="4799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6800" y="230400"/>
            <a:ext cx="5644263" cy="7524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da-DK" dirty="0"/>
              <a:t>Insert title</a:t>
            </a:r>
            <a:endParaRPr lang="da-DK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1371600"/>
            <a:ext cx="4975225" cy="4525964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0198" y="315913"/>
            <a:ext cx="5644110" cy="558165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340161"/>
            <a:ext cx="18258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én linje</a:t>
            </a:r>
            <a:endParaRPr lang="da-DK"/>
          </a:p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Light eller AU Passata Bold</a:t>
            </a:r>
            <a:endParaRPr lang="da-DK" sz="4799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4EAF4098-2E3B-BD4F-9310-846C96F49C4F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964" y="210578"/>
            <a:ext cx="997028" cy="56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7871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5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sonal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vid baggrund"/>
          <p:cNvSpPr/>
          <p:nvPr userDrawn="1"/>
        </p:nvSpPr>
        <p:spPr bwMode="auto">
          <a:xfrm>
            <a:off x="0" y="0"/>
            <a:ext cx="12193200" cy="5911011"/>
          </a:xfrm>
          <a:prstGeom prst="rect">
            <a:avLst/>
          </a:prstGeom>
          <a:solidFill>
            <a:schemeClr val="bg1"/>
          </a:solidFill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15" name="Black Rectangle"/>
          <p:cNvSpPr/>
          <p:nvPr userDrawn="1"/>
        </p:nvSpPr>
        <p:spPr>
          <a:xfrm>
            <a:off x="1001075" y="2694542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  <a:p>
            <a:pPr algn="ctr"/>
            <a:endParaRPr lang="da-DK" sz="4799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838" y="1484784"/>
            <a:ext cx="4975225" cy="971980"/>
          </a:xfrm>
        </p:spPr>
        <p:txBody>
          <a:bodyPr anchor="b" anchorCtr="0"/>
          <a:lstStyle>
            <a:lvl1pPr>
              <a:lnSpc>
                <a:spcPct val="95000"/>
              </a:lnSpc>
              <a:defRPr sz="3000">
                <a:latin typeface="+mn-lt"/>
              </a:defRPr>
            </a:lvl1pPr>
          </a:lstStyle>
          <a:p>
            <a:r>
              <a:rPr lang="da-DK" dirty="0"/>
              <a:t>Click to edit Master title style</a:t>
            </a:r>
            <a:endParaRPr lang="da-DK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85838" y="3010711"/>
            <a:ext cx="4975225" cy="1858449"/>
          </a:xfrm>
        </p:spPr>
        <p:txBody>
          <a:bodyPr/>
          <a:lstStyle>
            <a:lvl1pPr marL="0" indent="0">
              <a:buFont typeface="Calibri" panose="020F0502020204030204" pitchFamily="34" charset="0"/>
              <a:buChar char="​"/>
              <a:defRPr/>
            </a:lvl1pPr>
            <a:lvl5pPr>
              <a:defRPr/>
            </a:lvl5pPr>
          </a:lstStyle>
          <a:p>
            <a:pPr lvl="0"/>
            <a:r>
              <a:rPr lang="da-DK" dirty="0"/>
              <a:t>Click to edit Master text styles</a:t>
            </a:r>
            <a:endParaRPr lang="da-DK"/>
          </a:p>
          <a:p>
            <a:pPr lvl="1"/>
            <a:r>
              <a:rPr lang="da-DK" dirty="0"/>
              <a:t>Second level</a:t>
            </a:r>
            <a:endParaRPr lang="da-DK"/>
          </a:p>
          <a:p>
            <a:pPr lvl="2"/>
            <a:r>
              <a:rPr lang="da-DK" dirty="0"/>
              <a:t>Third level</a:t>
            </a:r>
            <a:endParaRPr lang="da-DK"/>
          </a:p>
          <a:p>
            <a:pPr lvl="3"/>
            <a:r>
              <a:rPr lang="da-DK" dirty="0"/>
              <a:t>Fourth level</a:t>
            </a:r>
            <a:endParaRPr lang="da-DK"/>
          </a:p>
          <a:p>
            <a:pPr lvl="4"/>
            <a:r>
              <a:rPr lang="da-DK" dirty="0"/>
              <a:t>Fifth level</a:t>
            </a:r>
            <a:endParaRPr lang="da-DK"/>
          </a:p>
          <a:p>
            <a:pPr lvl="5"/>
            <a:r>
              <a:rPr lang="da-DK" dirty="0"/>
              <a:t>6</a:t>
            </a:r>
            <a:endParaRPr lang="da-DK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231600" y="315913"/>
            <a:ext cx="5644800" cy="5583600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9" name="TextBox 8"/>
          <p:cNvSpPr txBox="1"/>
          <p:nvPr userDrawn="1"/>
        </p:nvSpPr>
        <p:spPr>
          <a:xfrm>
            <a:off x="-1973598" y="1780882"/>
            <a:ext cx="182589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00000"/>
              </a:lnSpc>
            </a:pPr>
            <a:r>
              <a:rPr lang="da-DK" sz="100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Overskrift to</a:t>
            </a:r>
            <a:r>
              <a:rPr lang="da-DK" sz="1000" baseline="0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 linjer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Footer Placeholder 5" hidden="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AB2D35C-B8FF-A340-B607-B585A101B0D6}"/>
              </a:ext>
            </a:extLst>
          </p:cNvPr>
          <p:cNvPicPr/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5931" y="188640"/>
            <a:ext cx="997028" cy="5669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3164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0" userDrawn="1">
          <p15:clr>
            <a:srgbClr val="A4A3A4"/>
          </p15:clr>
        </p15:guide>
        <p15:guide id="2" pos="3755" userDrawn="1">
          <p15:clr>
            <a:srgbClr val="A4A3A4"/>
          </p15:clr>
        </p15:guide>
        <p15:guide id="3" orient="horz" pos="3069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260648"/>
            <a:ext cx="11250220" cy="5639752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4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6" name="Date Placeholder 5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7" name="Footer Placeholder 6" hidden="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77618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11" hasCustomPrompt="1"/>
          </p:nvPr>
        </p:nvSpPr>
        <p:spPr>
          <a:xfrm>
            <a:off x="316800" y="316800"/>
            <a:ext cx="5644800" cy="5583600"/>
          </a:xfrm>
          <a:solidFill>
            <a:schemeClr val="bg1"/>
          </a:solidFill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6231600" y="316800"/>
            <a:ext cx="5576392" cy="5583600"/>
          </a:xfr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da-DK" dirty="0"/>
              <a:t>Click here and add image via Templafy Image Library</a:t>
            </a:r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1807992" y="6581497"/>
            <a:ext cx="252000" cy="153888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8" name="Footer Placeholder 7" hidden="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7004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24" userDrawn="1">
          <p15:clr>
            <a:srgbClr val="A4A3A4"/>
          </p15:clr>
        </p15:guide>
        <p15:guide id="2" pos="3754" userDrawn="1">
          <p15:clr>
            <a:srgbClr val="A4A3A4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Placeholder title 1"/>
          <p:cNvSpPr>
            <a:spLocks noGrp="1" noChangeArrowheads="1"/>
          </p:cNvSpPr>
          <p:nvPr>
            <p:ph type="title"/>
          </p:nvPr>
        </p:nvSpPr>
        <p:spPr bwMode="auto">
          <a:xfrm>
            <a:off x="315913" y="149115"/>
            <a:ext cx="11557000" cy="130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Click to edit Master title style</a:t>
            </a:r>
            <a:endParaRPr lang="da-DK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85838" y="1960079"/>
            <a:ext cx="10220325" cy="3937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noProof="0" dirty="0"/>
              <a:t>Click to edit Master text styles</a:t>
            </a:r>
            <a:endParaRPr lang="da-DK"/>
          </a:p>
          <a:p>
            <a:pPr lvl="1"/>
            <a:r>
              <a:rPr lang="da-DK" noProof="0" dirty="0"/>
              <a:t>Second level</a:t>
            </a:r>
            <a:endParaRPr lang="da-DK"/>
          </a:p>
          <a:p>
            <a:pPr lvl="2"/>
            <a:r>
              <a:rPr lang="da-DK" noProof="0" dirty="0"/>
              <a:t>Third level</a:t>
            </a:r>
            <a:endParaRPr lang="da-DK"/>
          </a:p>
          <a:p>
            <a:pPr lvl="3"/>
            <a:r>
              <a:rPr lang="da-DK" noProof="0" dirty="0"/>
              <a:t>Fourth level</a:t>
            </a:r>
            <a:endParaRPr lang="da-DK"/>
          </a:p>
          <a:p>
            <a:pPr lvl="4"/>
            <a:r>
              <a:rPr lang="da-DK" noProof="0" dirty="0"/>
              <a:t>Fifth level</a:t>
            </a:r>
            <a:endParaRPr lang="da-DK"/>
          </a:p>
          <a:p>
            <a:pPr lvl="5"/>
            <a:r>
              <a:rPr lang="da-DK" noProof="0" dirty="0"/>
              <a:t>6 level</a:t>
            </a:r>
            <a:endParaRPr lang="da-DK"/>
          </a:p>
          <a:p>
            <a:pPr lvl="6"/>
            <a:r>
              <a:rPr lang="da-DK" noProof="0" dirty="0"/>
              <a:t>7 level</a:t>
            </a:r>
            <a:endParaRPr lang="da-DK"/>
          </a:p>
          <a:p>
            <a:pPr lvl="7"/>
            <a:r>
              <a:rPr lang="da-DK" noProof="0" dirty="0"/>
              <a:t>8 level</a:t>
            </a:r>
            <a:endParaRPr lang="da-DK"/>
          </a:p>
          <a:p>
            <a:pPr lvl="8"/>
            <a:r>
              <a:rPr lang="da-DK" noProof="0" dirty="0"/>
              <a:t>9 level</a:t>
            </a:r>
            <a:endParaRPr lang="da-DK"/>
          </a:p>
        </p:txBody>
      </p:sp>
      <p:pic>
        <p:nvPicPr>
          <p:cNvPr id="985577909" name="SecondaryLogo_sort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06000" y="5997600"/>
            <a:ext cx="1658237" cy="558000"/>
          </a:xfrm>
          <a:prstGeom prst="rect">
            <a:avLst/>
          </a:prstGeom>
        </p:spPr>
      </p:pic>
      <p:sp>
        <p:nvSpPr>
          <p:cNvPr id="23" name="Black Rectangle"/>
          <p:cNvSpPr/>
          <p:nvPr userDrawn="1"/>
        </p:nvSpPr>
        <p:spPr>
          <a:xfrm>
            <a:off x="989440" y="1663088"/>
            <a:ext cx="647831" cy="4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799" dirty="0"/>
          </a:p>
          <a:p>
            <a:pPr algn="ctr"/>
            <a:endParaRPr lang="da-DK" sz="4799" dirty="0"/>
          </a:p>
        </p:txBody>
      </p:sp>
      <p:sp>
        <p:nvSpPr>
          <p:cNvPr id="19" name="FLD_Event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4476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3420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endParaRPr lang="da-DK" sz="700" b="0" cap="all" baseline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1" name="USR_Name"/>
          <p:cNvSpPr txBox="1">
            <a:spLocks noChangeArrowheads="1"/>
          </p:cNvSpPr>
          <p:nvPr userDrawn="1"/>
        </p:nvSpPr>
        <p:spPr bwMode="auto">
          <a:xfrm>
            <a:off x="6254961" y="6135736"/>
            <a:ext cx="2982416" cy="444040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lIns="0" tIns="342000" rIns="0" bIns="0" anchor="t" anchorCtr="0">
            <a:spAutoFit/>
          </a:bodyPr>
          <a:lstStyle/>
          <a:p>
            <a:pPr algn="l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tx1"/>
                </a:solidFill>
                <a:latin typeface="+mn-lt"/>
              </a:rPr>
              <a:t>Katrine Rye Hauerslev</a:t>
            </a:r>
          </a:p>
        </p:txBody>
      </p:sp>
      <p:sp>
        <p:nvSpPr>
          <p:cNvPr id="27" name="Date_DateCustomA"/>
          <p:cNvSpPr txBox="1">
            <a:spLocks noChangeArrowheads="1"/>
          </p:cNvSpPr>
          <p:nvPr userDrawn="1"/>
        </p:nvSpPr>
        <p:spPr bwMode="auto">
          <a:xfrm>
            <a:off x="3691333" y="5997600"/>
            <a:ext cx="2271840" cy="582176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475200" rIns="0" bIns="0" anchor="t" anchorCtr="0">
            <a:spAutoFit/>
          </a:bodyPr>
          <a:lstStyle/>
          <a:p>
            <a:pPr algn="r">
              <a:lnSpc>
                <a:spcPct val="95000"/>
              </a:lnSpc>
              <a:defRPr/>
            </a:pPr>
            <a:r>
              <a:rPr lang="da-DK" sz="700" b="0" cap="all" baseline="0" dirty="0">
                <a:solidFill>
                  <a:schemeClr val="tx1"/>
                </a:solidFill>
                <a:latin typeface="+mn-lt"/>
              </a:rPr>
              <a:t>August 21, 2020</a:t>
            </a:r>
          </a:p>
        </p:txBody>
      </p:sp>
      <p:pic>
        <p:nvPicPr>
          <p:cNvPr id="7" name="Au logo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400" y="5999002"/>
            <a:ext cx="557570" cy="558000"/>
          </a:xfrm>
          <a:prstGeom prst="rect">
            <a:avLst/>
          </a:prstGeom>
        </p:spPr>
      </p:pic>
      <p:pic>
        <p:nvPicPr>
          <p:cNvPr id="10" name="Billede streg"/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200" y="5997600"/>
            <a:ext cx="71734" cy="558000"/>
          </a:xfrm>
          <a:prstGeom prst="rect">
            <a:avLst/>
          </a:prstGeom>
        </p:spPr>
      </p:pic>
      <p:sp>
        <p:nvSpPr>
          <p:cNvPr id="25" name="OFF_logo2Computed"/>
          <p:cNvSpPr txBox="1">
            <a:spLocks noChangeArrowheads="1"/>
          </p:cNvSpPr>
          <p:nvPr userDrawn="1"/>
        </p:nvSpPr>
        <p:spPr bwMode="auto">
          <a:xfrm>
            <a:off x="972000" y="5997600"/>
            <a:ext cx="2350045" cy="676612"/>
          </a:xfrm>
          <a:prstGeom prst="rect">
            <a:avLst/>
          </a:prstGeom>
          <a:noFill/>
          <a:ln w="1778" algn="ctr">
            <a:noFill/>
            <a:miter lim="800000"/>
            <a:headEnd/>
            <a:tailEnd/>
          </a:ln>
          <a:effectLst/>
        </p:spPr>
        <p:txBody>
          <a:bodyPr wrap="square" lIns="0" tIns="583200" rIns="0" bIns="0">
            <a:spAutoFit/>
          </a:bodyPr>
          <a:lstStyle/>
          <a:p>
            <a:pPr>
              <a:lnSpc>
                <a:spcPct val="95000"/>
              </a:lnSpc>
              <a:defRPr/>
            </a:pPr>
            <a:endParaRPr lang="da-DK" sz="600" cap="all" spc="40" baseline="0" dirty="0">
              <a:solidFill>
                <a:schemeClr val="tx1"/>
              </a:solidFill>
              <a:latin typeface="AU Passata Light" pitchFamily="34" charset="0"/>
            </a:endParaRPr>
          </a:p>
        </p:txBody>
      </p:sp>
      <p:sp>
        <p:nvSpPr>
          <p:cNvPr id="26" name="OFF_logo1Computed"/>
          <p:cNvSpPr/>
          <p:nvPr userDrawn="1"/>
        </p:nvSpPr>
        <p:spPr bwMode="auto">
          <a:xfrm>
            <a:off x="971999" y="5997600"/>
            <a:ext cx="65" cy="451123"/>
          </a:xfrm>
          <a:prstGeom prst="rect">
            <a:avLst/>
          </a:prstGeom>
          <a:noFill/>
          <a:ln w="1778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3096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r>
              <a:rPr kumimoji="0" lang="da-DK" sz="1000" b="0" i="0" u="none" strike="noStrike" cap="all" normalizeH="0" baseline="0" noProof="1">
                <a:ln>
                  <a:noFill/>
                </a:ln>
                <a:solidFill>
                  <a:schemeClr val="tx1"/>
                </a:solidFill>
                <a:effectLst/>
                <a:latin typeface="AU Passata" pitchFamily="34" charset="0"/>
              </a:rPr>
              <a:t>Aarhus
Universitet</a:t>
            </a:r>
          </a:p>
        </p:txBody>
      </p:sp>
      <p:sp>
        <p:nvSpPr>
          <p:cNvPr id="1030" name="Sidetal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807992" y="6581497"/>
            <a:ext cx="252000" cy="13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>
              <a:lnSpc>
                <a:spcPts val="1200"/>
              </a:lnSpc>
              <a:buFontTx/>
              <a:buNone/>
              <a:defRPr sz="700" spc="40" baseline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‹nr.›</a:t>
            </a:fld>
            <a:endParaRPr lang="da-DK" dirty="0"/>
          </a:p>
        </p:txBody>
      </p:sp>
      <p:sp>
        <p:nvSpPr>
          <p:cNvPr id="2" name="Date Placeholder 1" hidden="1"/>
          <p:cNvSpPr>
            <a:spLocks noGrp="1"/>
          </p:cNvSpPr>
          <p:nvPr>
            <p:ph type="dt" sz="half" idx="2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">
                <a:noFill/>
              </a:defRPr>
            </a:lvl1pPr>
          </a:lstStyle>
          <a:p>
            <a:r>
              <a:rPr lang="da-DK"/>
              <a:t>18.01.2021</a:t>
            </a:r>
          </a:p>
        </p:txBody>
      </p:sp>
      <p:sp>
        <p:nvSpPr>
          <p:cNvPr id="3" name="Footer Placeholder 2" hidden="1"/>
          <p:cNvSpPr>
            <a:spLocks noGrp="1"/>
          </p:cNvSpPr>
          <p:nvPr>
            <p:ph type="ftr" sz="quarter" idx="3"/>
          </p:nvPr>
        </p:nvSpPr>
        <p:spPr>
          <a:xfrm>
            <a:off x="0" y="7020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48799B71-A443-B64A-83BF-E78043D686A3}"/>
              </a:ext>
            </a:extLst>
          </p:cNvPr>
          <p:cNvPicPr/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6964" y="141081"/>
            <a:ext cx="997028" cy="56694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6" r:id="rId2"/>
    <p:sldLayoutId id="2147483673" r:id="rId3"/>
    <p:sldLayoutId id="2147483666" r:id="rId4"/>
    <p:sldLayoutId id="2147483662" r:id="rId5"/>
    <p:sldLayoutId id="2147483649" r:id="rId6"/>
    <p:sldLayoutId id="2147483669" r:id="rId7"/>
    <p:sldLayoutId id="2147483661" r:id="rId8"/>
    <p:sldLayoutId id="2147483668" r:id="rId9"/>
    <p:sldLayoutId id="2147483663" r:id="rId10"/>
    <p:sldLayoutId id="2147483670" r:id="rId11"/>
    <p:sldLayoutId id="2147483654" r:id="rId12"/>
    <p:sldLayoutId id="2147483664" r:id="rId13"/>
    <p:sldLayoutId id="2147483671" r:id="rId14"/>
    <p:sldLayoutId id="2147483650" r:id="rId15"/>
    <p:sldLayoutId id="2147483655" r:id="rId16"/>
    <p:sldLayoutId id="2147483651" r:id="rId17"/>
    <p:sldLayoutId id="2147483672" r:id="rId18"/>
    <p:sldLayoutId id="2147483678" r:id="rId19"/>
    <p:sldLayoutId id="2147483658" r:id="rId20"/>
  </p:sldLayoutIdLst>
  <p:hf hdr="0"/>
  <p:txStyles>
    <p:titleStyle>
      <a:lvl1pPr algn="l" rtl="0" eaLnBrk="1" fontAlgn="base" hangingPunct="1">
        <a:lnSpc>
          <a:spcPct val="89000"/>
        </a:lnSpc>
        <a:spcBef>
          <a:spcPct val="0"/>
        </a:spcBef>
        <a:spcAft>
          <a:spcPct val="0"/>
        </a:spcAft>
        <a:defRPr sz="4500" b="1" cap="all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2pPr>
      <a:lvl3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3pPr>
      <a:lvl4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4pPr>
      <a:lvl5pPr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5pPr>
      <a:lvl6pPr marL="4572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6pPr>
      <a:lvl7pPr marL="9144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7pPr>
      <a:lvl8pPr marL="13716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8pPr>
      <a:lvl9pPr marL="1828800" algn="l" rtl="0" eaLnBrk="1" fontAlgn="base" hangingPunct="1">
        <a:lnSpc>
          <a:spcPct val="83000"/>
        </a:lnSpc>
        <a:spcBef>
          <a:spcPct val="0"/>
        </a:spcBef>
        <a:spcAft>
          <a:spcPct val="0"/>
        </a:spcAft>
        <a:defRPr sz="4000">
          <a:solidFill>
            <a:schemeClr val="bg2"/>
          </a:solidFill>
          <a:latin typeface="AU Passata" pitchFamily="34" charset="0"/>
        </a:defRPr>
      </a:lvl9pPr>
    </p:titleStyle>
    <p:bodyStyle>
      <a:lvl1pPr marL="0" indent="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Calibri" panose="020F0502020204030204" pitchFamily="34" charset="0"/>
        <a:buChar char="​"/>
        <a:defRPr sz="2000" b="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2pPr>
      <a:lvl3pPr marL="75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3pPr>
      <a:lvl4pPr marL="115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4pPr>
      <a:lvl5pPr marL="1512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SzPct val="100000"/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5pPr>
      <a:lvl6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6pPr>
      <a:lvl7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7pPr>
      <a:lvl8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8pPr>
      <a:lvl9pPr marL="1836000" indent="-180000" algn="l" rtl="0" eaLnBrk="1" fontAlgn="base" hangingPunct="1">
        <a:lnSpc>
          <a:spcPct val="99000"/>
        </a:lnSpc>
        <a:spcBef>
          <a:spcPts val="6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orient="horz" pos="3715" userDrawn="1">
          <p15:clr>
            <a:srgbClr val="000000"/>
          </p15:clr>
        </p15:guide>
        <p15:guide id="5" orient="horz" pos="4131" userDrawn="1">
          <p15:clr>
            <a:srgbClr val="A4A3A4"/>
          </p15:clr>
        </p15:guide>
        <p15:guide id="6" pos="7479" userDrawn="1">
          <p15:clr>
            <a:srgbClr val="A4A3A4"/>
          </p15:clr>
        </p15:guide>
        <p15:guide id="7" orient="horz" pos="1234" userDrawn="1">
          <p15:clr>
            <a:srgbClr val="000000"/>
          </p15:clr>
        </p15:guide>
        <p15:guide id="8" pos="7059" userDrawn="1">
          <p15:clr>
            <a:srgbClr val="000000"/>
          </p15:clr>
        </p15:guide>
        <p15:guide id="9" pos="199" userDrawn="1">
          <p15:clr>
            <a:srgbClr val="A4A3A4"/>
          </p15:clr>
        </p15:guide>
        <p15:guide id="10" pos="621" userDrawn="1">
          <p15:clr>
            <a:srgbClr val="000000"/>
          </p15:clr>
        </p15:guide>
        <p15:guide id="11" orient="horz" pos="19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tiff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9790" y="920090"/>
            <a:ext cx="11089231" cy="1661993"/>
          </a:xfrm>
        </p:spPr>
        <p:txBody>
          <a:bodyPr/>
          <a:lstStyle/>
          <a:p>
            <a:pPr algn="ctr"/>
            <a:r>
              <a:rPr lang="da-DK" sz="4000" dirty="0"/>
              <a:t>Skulderfunktion og senfølger</a:t>
            </a:r>
            <a:br>
              <a:rPr lang="da-DK" sz="4000" dirty="0"/>
            </a:br>
            <a:r>
              <a:rPr lang="da-DK" sz="4000" dirty="0"/>
              <a:t>efter operation med </a:t>
            </a:r>
            <a:r>
              <a:rPr lang="da-DK" sz="4000" dirty="0" err="1"/>
              <a:t>onkoplastisk</a:t>
            </a:r>
            <a:r>
              <a:rPr lang="da-DK" sz="4000" dirty="0"/>
              <a:t> Teknik for brystkræft</a:t>
            </a:r>
            <a:endParaRPr lang="da-DK" sz="54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A81792FD-F846-C841-B1A0-22A9327F1193}"/>
              </a:ext>
            </a:extLst>
          </p:cNvPr>
          <p:cNvSpPr txBox="1"/>
          <p:nvPr/>
        </p:nvSpPr>
        <p:spPr>
          <a:xfrm>
            <a:off x="2998065" y="3933056"/>
            <a:ext cx="6192688" cy="134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a-DK" sz="3200" dirty="0">
                <a:solidFill>
                  <a:schemeClr val="bg1"/>
                </a:solidFill>
                <a:latin typeface="+mn-lt"/>
              </a:rPr>
              <a:t>Katrine Rye Hauerslev</a:t>
            </a:r>
          </a:p>
          <a:p>
            <a:pPr algn="ctr">
              <a:lnSpc>
                <a:spcPct val="95000"/>
              </a:lnSpc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Afdelingslæge, Ph.d.</a:t>
            </a:r>
          </a:p>
          <a:p>
            <a:pPr algn="ctr">
              <a:lnSpc>
                <a:spcPct val="95000"/>
              </a:lnSpc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Brystklinikken, Plastik- og brystkirurgi</a:t>
            </a:r>
          </a:p>
          <a:p>
            <a:pPr algn="ctr">
              <a:lnSpc>
                <a:spcPct val="95000"/>
              </a:lnSpc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Aarhus Universitetshospital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3A95A1BE-1EDD-6240-9B62-12F0FFC10DBE}"/>
              </a:ext>
            </a:extLst>
          </p:cNvPr>
          <p:cNvSpPr txBox="1"/>
          <p:nvPr/>
        </p:nvSpPr>
        <p:spPr>
          <a:xfrm>
            <a:off x="2241979" y="3025812"/>
            <a:ext cx="7704855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DBCG Repræsentantskabsmøde -18. Januar 2021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0484A15-EFA9-BC46-947E-F12B9AE30042}"/>
              </a:ext>
            </a:extLst>
          </p:cNvPr>
          <p:cNvSpPr txBox="1"/>
          <p:nvPr/>
        </p:nvSpPr>
        <p:spPr>
          <a:xfrm>
            <a:off x="1089853" y="5661248"/>
            <a:ext cx="10009112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da-DK" sz="2000" dirty="0">
                <a:solidFill>
                  <a:schemeClr val="bg1"/>
                </a:solidFill>
                <a:latin typeface="+mn-lt"/>
              </a:rPr>
              <a:t>Vejledere: Peer Christiansen, Tine Engberg Damsgaard og Jens Overgaard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8320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D9F38F9-6B79-0748-AAAA-A7785925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2" y="463488"/>
            <a:ext cx="11557000" cy="1165312"/>
          </a:xfrm>
        </p:spPr>
        <p:txBody>
          <a:bodyPr/>
          <a:lstStyle/>
          <a:p>
            <a:r>
              <a:rPr lang="da-DK" dirty="0" err="1"/>
              <a:t>StudIE</a:t>
            </a:r>
            <a:r>
              <a:rPr lang="da-DK" dirty="0"/>
              <a:t> II - deltagere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D93990A-EF37-4043-97C2-3BD7377BC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10</a:t>
            </a:fld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6BF778E1-3442-A54D-BE60-515E2B2D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2" name="Pladsholder til sidefod 1">
            <a:extLst>
              <a:ext uri="{FF2B5EF4-FFF2-40B4-BE49-F238E27FC236}">
                <a16:creationId xmlns:a16="http://schemas.microsoft.com/office/drawing/2014/main" id="{6558BEB5-D921-F846-954D-935C9C712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1" name="Pladsholder til indhold 10">
            <a:extLst>
              <a:ext uri="{FF2B5EF4-FFF2-40B4-BE49-F238E27FC236}">
                <a16:creationId xmlns:a16="http://schemas.microsoft.com/office/drawing/2014/main" id="{94881C06-4DBD-F24C-B8CF-2343022851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57940" y="1772816"/>
            <a:ext cx="9193512" cy="4312681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4B4E5E1C-2149-444B-B85D-AB9D63339089}"/>
              </a:ext>
            </a:extLst>
          </p:cNvPr>
          <p:cNvSpPr txBox="1"/>
          <p:nvPr/>
        </p:nvSpPr>
        <p:spPr>
          <a:xfrm>
            <a:off x="7462564" y="3427684"/>
            <a:ext cx="1216680" cy="4385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+mn-lt"/>
              </a:rPr>
              <a:t>  </a:t>
            </a:r>
            <a:r>
              <a:rPr lang="en-US" sz="1400" dirty="0">
                <a:latin typeface="+mn-lt"/>
              </a:rPr>
              <a:t>SLNB / ALND  </a:t>
            </a:r>
          </a:p>
          <a:p>
            <a:pPr algn="ctr">
              <a:lnSpc>
                <a:spcPct val="95000"/>
              </a:lnSpc>
            </a:pPr>
            <a:r>
              <a:rPr lang="en-US" sz="1400" dirty="0">
                <a:latin typeface="+mn-lt"/>
              </a:rPr>
              <a:t>73% / 2</a:t>
            </a:r>
            <a:r>
              <a:rPr lang="en-US" sz="1400" dirty="0"/>
              <a:t>7</a:t>
            </a:r>
            <a:r>
              <a:rPr lang="en-US" sz="1400" dirty="0">
                <a:latin typeface="+mn-lt"/>
              </a:rPr>
              <a:t>%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3D88A063-A412-AE4A-87B0-8CBF8477CCCF}"/>
              </a:ext>
            </a:extLst>
          </p:cNvPr>
          <p:cNvSpPr txBox="1"/>
          <p:nvPr/>
        </p:nvSpPr>
        <p:spPr>
          <a:xfrm>
            <a:off x="507772" y="3427684"/>
            <a:ext cx="1216680" cy="43858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en-US" sz="1600" dirty="0">
                <a:latin typeface="+mn-lt"/>
              </a:rPr>
              <a:t>  </a:t>
            </a:r>
            <a:r>
              <a:rPr lang="en-US" sz="1400" dirty="0">
                <a:latin typeface="+mn-lt"/>
              </a:rPr>
              <a:t>SLNB / ALND  </a:t>
            </a:r>
          </a:p>
          <a:p>
            <a:pPr algn="ctr">
              <a:lnSpc>
                <a:spcPct val="95000"/>
              </a:lnSpc>
            </a:pPr>
            <a:r>
              <a:rPr lang="en-US" sz="1400" dirty="0"/>
              <a:t>83</a:t>
            </a:r>
            <a:r>
              <a:rPr lang="en-US" sz="1400" dirty="0">
                <a:latin typeface="+mn-lt"/>
              </a:rPr>
              <a:t>% / </a:t>
            </a:r>
            <a:r>
              <a:rPr lang="en-US" sz="1400" dirty="0"/>
              <a:t>17</a:t>
            </a:r>
            <a:r>
              <a:rPr lang="en-US" sz="1400" dirty="0"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95180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D22EB1-5E3C-4C48-876D-67D9FF57C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12" y="332655"/>
            <a:ext cx="11556000" cy="720081"/>
          </a:xfrm>
        </p:spPr>
        <p:txBody>
          <a:bodyPr/>
          <a:lstStyle/>
          <a:p>
            <a:r>
              <a:rPr lang="da-DK" sz="4400" dirty="0" err="1"/>
              <a:t>StudIE</a:t>
            </a:r>
            <a:r>
              <a:rPr lang="da-DK" sz="4400" dirty="0"/>
              <a:t> II – resultater</a:t>
            </a:r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72E8F791-F432-1B4B-94B3-649ABD1941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956830"/>
              </p:ext>
            </p:extLst>
          </p:nvPr>
        </p:nvGraphicFramePr>
        <p:xfrm>
          <a:off x="984251" y="2047240"/>
          <a:ext cx="9934697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8294">
                  <a:extLst>
                    <a:ext uri="{9D8B030D-6E8A-4147-A177-3AD203B41FA5}">
                      <a16:colId xmlns:a16="http://schemas.microsoft.com/office/drawing/2014/main" val="804904924"/>
                    </a:ext>
                  </a:extLst>
                </a:gridCol>
                <a:gridCol w="1482160">
                  <a:extLst>
                    <a:ext uri="{9D8B030D-6E8A-4147-A177-3AD203B41FA5}">
                      <a16:colId xmlns:a16="http://schemas.microsoft.com/office/drawing/2014/main" val="3200211417"/>
                    </a:ext>
                  </a:extLst>
                </a:gridCol>
                <a:gridCol w="1482160">
                  <a:extLst>
                    <a:ext uri="{9D8B030D-6E8A-4147-A177-3AD203B41FA5}">
                      <a16:colId xmlns:a16="http://schemas.microsoft.com/office/drawing/2014/main" val="2741864018"/>
                    </a:ext>
                  </a:extLst>
                </a:gridCol>
                <a:gridCol w="1482160">
                  <a:extLst>
                    <a:ext uri="{9D8B030D-6E8A-4147-A177-3AD203B41FA5}">
                      <a16:colId xmlns:a16="http://schemas.microsoft.com/office/drawing/2014/main" val="1425757659"/>
                    </a:ext>
                  </a:extLst>
                </a:gridCol>
                <a:gridCol w="1482160">
                  <a:extLst>
                    <a:ext uri="{9D8B030D-6E8A-4147-A177-3AD203B41FA5}">
                      <a16:colId xmlns:a16="http://schemas.microsoft.com/office/drawing/2014/main" val="937657542"/>
                    </a:ext>
                  </a:extLst>
                </a:gridCol>
                <a:gridCol w="1417763">
                  <a:extLst>
                    <a:ext uri="{9D8B030D-6E8A-4147-A177-3AD203B41FA5}">
                      <a16:colId xmlns:a16="http://schemas.microsoft.com/office/drawing/2014/main" val="6646946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C-BCS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OPS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p-value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613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accent1"/>
                          </a:solidFill>
                        </a:rPr>
                        <a:t>SYMPTOMS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N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% (CI)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N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% (CI)</a:t>
                      </a:r>
                    </a:p>
                  </a:txBody>
                  <a:tcPr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9913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Decreased hand and arm functioning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 (10-26)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 (13-29)</a:t>
                      </a:r>
                      <a:endParaRPr lang="da-DK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0.512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6821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Decreased </a:t>
                      </a:r>
                    </a:p>
                    <a:p>
                      <a:r>
                        <a:rPr lang="en-US" b="1" dirty="0"/>
                        <a:t>shoulder mobility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(25-44)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 (17-37)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0.109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45790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Pain - shoulder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77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 (25-44)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 (15-32)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0.044*</a:t>
                      </a:r>
                      <a:endParaRPr lang="da-DK" sz="18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30859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Pain - breast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 (52-72)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da-DK" sz="18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 (56-75)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0.524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11637756"/>
                  </a:ext>
                </a:extLst>
              </a:tr>
            </a:tbl>
          </a:graphicData>
        </a:graphic>
      </p:graphicFrame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41CF1242-ACE6-B641-AC55-7EA7E2C41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11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5B14F5D-ECAF-7245-B61D-632D922AC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C80DD7C3-53B5-584A-9670-A76B678D6580}"/>
              </a:ext>
            </a:extLst>
          </p:cNvPr>
          <p:cNvSpPr txBox="1"/>
          <p:nvPr/>
        </p:nvSpPr>
        <p:spPr>
          <a:xfrm>
            <a:off x="977433" y="1484784"/>
            <a:ext cx="8978099" cy="3508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2400" b="1" dirty="0"/>
              <a:t>Shoulder, arm, and breast morbidity at 18 months postoperatively</a:t>
            </a:r>
            <a:endParaRPr lang="en-US" sz="2400" b="1" dirty="0">
              <a:latin typeface="+mn-lt"/>
            </a:endParaRPr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96966C0D-76D6-6C48-8C9A-D4DAFABB3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6959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4B6C3-C5BF-BE40-B5DD-0AD97D76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748" y="228627"/>
            <a:ext cx="11754165" cy="752101"/>
          </a:xfrm>
        </p:spPr>
        <p:txBody>
          <a:bodyPr/>
          <a:lstStyle/>
          <a:p>
            <a:r>
              <a:rPr lang="da-DK" dirty="0"/>
              <a:t>Studie II - resultater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A428077-DCC2-AE44-9F3B-0044E0995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9956" y="1886556"/>
            <a:ext cx="7992888" cy="3486660"/>
          </a:xfrm>
          <a:ln>
            <a:solidFill>
              <a:schemeClr val="accent1"/>
            </a:solidFill>
          </a:ln>
        </p:spPr>
        <p:txBody>
          <a:bodyPr/>
          <a:lstStyle/>
          <a:p>
            <a:endParaRPr lang="da-DK" sz="3200" b="1" dirty="0"/>
          </a:p>
          <a:p>
            <a:pPr marL="252000" lvl="1" indent="0">
              <a:buNone/>
            </a:pPr>
            <a:r>
              <a:rPr lang="da-DK" sz="3200" b="1" dirty="0"/>
              <a:t>SUBJEKTIV KOSMETISK EVALUERING</a:t>
            </a:r>
            <a:r>
              <a:rPr lang="da-DK" sz="2400" b="1" dirty="0"/>
              <a:t>:</a:t>
            </a:r>
          </a:p>
          <a:p>
            <a:endParaRPr lang="da-DK" sz="2400" dirty="0"/>
          </a:p>
          <a:p>
            <a:pPr lvl="1"/>
            <a:r>
              <a:rPr lang="da-DK" sz="2400" b="1" dirty="0"/>
              <a:t>Godt / tilfredsstillende resultat</a:t>
            </a:r>
            <a:r>
              <a:rPr lang="da-DK" sz="2400" dirty="0"/>
              <a:t>			= 91-98%</a:t>
            </a:r>
          </a:p>
          <a:p>
            <a:pPr>
              <a:buNone/>
            </a:pPr>
            <a:endParaRPr lang="da-DK" sz="2400" dirty="0"/>
          </a:p>
          <a:p>
            <a:pPr lvl="1"/>
            <a:r>
              <a:rPr lang="da-DK" sz="2400" b="1" dirty="0"/>
              <a:t>Mindre tilfredsstillende / dårligt resultat</a:t>
            </a:r>
            <a:r>
              <a:rPr lang="da-DK" sz="2400" dirty="0"/>
              <a:t>	= 0-6%</a:t>
            </a:r>
          </a:p>
          <a:p>
            <a:pPr marL="252000" lvl="1" indent="0">
              <a:buNone/>
            </a:pPr>
            <a:endParaRPr lang="da-DK" sz="2400" dirty="0"/>
          </a:p>
          <a:p>
            <a:endParaRPr lang="en-US" sz="2400" dirty="0"/>
          </a:p>
          <a:p>
            <a:r>
              <a:rPr lang="en-US" sz="2400" b="1" dirty="0"/>
              <a:t>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E007565-43C3-C143-9C72-75774FF3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12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0E78751-F874-5143-A03B-1EF91D5C6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118AFFB3-00F9-1349-B52A-59F502704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3106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9E09C3-BF70-CE47-AC53-61174B690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412" y="293584"/>
            <a:ext cx="11556000" cy="942242"/>
          </a:xfrm>
        </p:spPr>
        <p:txBody>
          <a:bodyPr/>
          <a:lstStyle/>
          <a:p>
            <a:r>
              <a:rPr lang="da-DK" sz="4400" dirty="0"/>
              <a:t>Studie II - resultater</a:t>
            </a:r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F9FF07AD-BF71-3242-800A-F083D054E5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648881"/>
              </p:ext>
            </p:extLst>
          </p:nvPr>
        </p:nvGraphicFramePr>
        <p:xfrm>
          <a:off x="1917948" y="1138798"/>
          <a:ext cx="8352927" cy="4752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38675">
                  <a:extLst>
                    <a:ext uri="{9D8B030D-6E8A-4147-A177-3AD203B41FA5}">
                      <a16:colId xmlns:a16="http://schemas.microsoft.com/office/drawing/2014/main" val="3162135557"/>
                    </a:ext>
                  </a:extLst>
                </a:gridCol>
                <a:gridCol w="1738084">
                  <a:extLst>
                    <a:ext uri="{9D8B030D-6E8A-4147-A177-3AD203B41FA5}">
                      <a16:colId xmlns:a16="http://schemas.microsoft.com/office/drawing/2014/main" val="643383731"/>
                    </a:ext>
                  </a:extLst>
                </a:gridCol>
                <a:gridCol w="1738084">
                  <a:extLst>
                    <a:ext uri="{9D8B030D-6E8A-4147-A177-3AD203B41FA5}">
                      <a16:colId xmlns:a16="http://schemas.microsoft.com/office/drawing/2014/main" val="1660324499"/>
                    </a:ext>
                  </a:extLst>
                </a:gridCol>
                <a:gridCol w="1738084">
                  <a:extLst>
                    <a:ext uri="{9D8B030D-6E8A-4147-A177-3AD203B41FA5}">
                      <a16:colId xmlns:a16="http://schemas.microsoft.com/office/drawing/2014/main" val="2648366418"/>
                    </a:ext>
                  </a:extLst>
                </a:gridCol>
              </a:tblGrid>
              <a:tr h="6555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</a:rPr>
                        <a:t>Pain in the breast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Multivariable adjusted analysis</a:t>
                      </a: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0950944"/>
                  </a:ext>
                </a:extLst>
              </a:tr>
              <a:tr h="65552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da-DK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effectLst/>
                        </a:rPr>
                        <a:t> OR</a:t>
                      </a:r>
                      <a:endParaRPr lang="en-US" sz="2400" b="1" dirty="0"/>
                    </a:p>
                  </a:txBody>
                  <a:tcPr marL="68580" marR="68580" marT="0" marB="0"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</a:rPr>
                        <a:t>P-value</a:t>
                      </a:r>
                      <a:endParaRPr lang="da-D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95%CI</a:t>
                      </a:r>
                      <a:endParaRPr lang="da-DK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6539462"/>
                  </a:ext>
                </a:extLst>
              </a:tr>
              <a:tr h="49164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Oncoplastic surgery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/ yes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1.01</a:t>
                      </a:r>
                      <a:endParaRPr lang="da-DK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0.984</a:t>
                      </a:r>
                      <a:endParaRPr lang="da-DK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0.58 – 1.76</a:t>
                      </a:r>
                      <a:endParaRPr lang="da-DK" sz="2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1669899"/>
                  </a:ext>
                </a:extLst>
              </a:tr>
              <a:tr h="49164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Age, years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da-DK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</a:t>
                      </a:r>
                      <a:endParaRPr lang="da-D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0.95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0.91 – 0.98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8139655"/>
                  </a:ext>
                </a:extLst>
              </a:tr>
              <a:tr h="49164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BMI, kg/h</a:t>
                      </a:r>
                      <a:r>
                        <a:rPr lang="en-US" sz="1400" baseline="30000" dirty="0">
                          <a:effectLst/>
                        </a:rPr>
                        <a:t>2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da-DK" sz="140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</a:t>
                      </a:r>
                      <a:r>
                        <a:rPr lang="da-DK" sz="14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0.011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 – 0.98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8674483"/>
                  </a:ext>
                </a:extLst>
              </a:tr>
              <a:tr h="49164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Tumor size, mm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continuous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0.517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 – 1.01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973354071"/>
                  </a:ext>
                </a:extLst>
              </a:tr>
              <a:tr h="49164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Lumpectomy size, cm</a:t>
                      </a:r>
                      <a:r>
                        <a:rPr lang="en-US" sz="1400" baseline="30000" dirty="0">
                          <a:effectLst/>
                        </a:rPr>
                        <a:t>3</a:t>
                      </a:r>
                      <a:endParaRPr lang="en-US" sz="1400" baseline="0" dirty="0">
                        <a:effectLst/>
                      </a:endParaRP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continuous</a:t>
                      </a:r>
                      <a:endParaRPr lang="da-DK" sz="1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1.00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0.337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0.99 – 1.01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2475974"/>
                  </a:ext>
                </a:extLst>
              </a:tr>
              <a:tr h="49164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Axillary surgery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SLNB / ALND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5.44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0.000</a:t>
                      </a:r>
                      <a:endParaRPr lang="da-DK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2.39 – 12.37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1498215"/>
                  </a:ext>
                </a:extLst>
              </a:tr>
              <a:tr h="491641">
                <a:tc>
                  <a:txBody>
                    <a:bodyPr/>
                    <a:lstStyle/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Reoperation</a:t>
                      </a:r>
                    </a:p>
                    <a:p>
                      <a:pPr marL="228600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 / yes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0.85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0.599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0.45 – 1.58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785321016"/>
                  </a:ext>
                </a:extLst>
              </a:tr>
            </a:tbl>
          </a:graphicData>
        </a:graphic>
      </p:graphicFrame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725D0B6-6F29-8F45-8582-34D233C79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13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D780245E-0559-1D45-BCEE-1A3D2704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5D9FBEE-E862-DE4E-9435-BDEB6E013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7617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931050-7691-3C48-9946-6491F4947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Studie II - konklusion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134ABB8-0D31-6C45-9248-E5E31A1F9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kern="1200" dirty="0">
                <a:latin typeface="AU Passata" pitchFamily="34" charset="0"/>
                <a:cs typeface="Arial" charset="0"/>
              </a:rPr>
              <a:t> </a:t>
            </a:r>
            <a:endParaRPr lang="da-DK" kern="1200" dirty="0">
              <a:latin typeface="AU Passata" pitchFamily="34" charset="0"/>
              <a:cs typeface="Arial" charset="0"/>
            </a:endParaRP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18 mdr. efter </a:t>
            </a:r>
            <a:r>
              <a:rPr lang="da-DK" kern="1200" dirty="0" err="1">
                <a:latin typeface="AU Passata" pitchFamily="34" charset="0"/>
                <a:cs typeface="Arial" charset="0"/>
              </a:rPr>
              <a:t>lumpektomi</a:t>
            </a:r>
            <a:r>
              <a:rPr lang="da-DK" kern="1200" dirty="0">
                <a:latin typeface="AU Passata" pitchFamily="34" charset="0"/>
                <a:cs typeface="Arial" charset="0"/>
              </a:rPr>
              <a:t> er der en betydelig andel af patienterne, der angiver senfølger i skulder, arm og bryst. </a:t>
            </a:r>
          </a:p>
          <a:p>
            <a:endParaRPr lang="da-DK" kern="1200" dirty="0">
              <a:latin typeface="AU Passata" pitchFamily="34" charset="0"/>
              <a:cs typeface="Arial" charset="0"/>
            </a:endParaRP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På trods af større tumorer i OPS gruppen, er resultaterne fra den subjektive spørgeskema-</a:t>
            </a: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undersøgelse sammenlignelige med de resultater der følger efter C-BCS på mindre tumorer. </a:t>
            </a:r>
          </a:p>
          <a:p>
            <a:endParaRPr lang="da-DK" kern="1200" dirty="0">
              <a:latin typeface="AU Passata" pitchFamily="34" charset="0"/>
              <a:cs typeface="Arial" charset="0"/>
            </a:endParaRP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Symptomerne efter OPS varierer på samme vis som efter C-BCS</a:t>
            </a:r>
          </a:p>
          <a:p>
            <a:endParaRPr lang="da-DK" kern="1200" dirty="0">
              <a:latin typeface="AU Passata" pitchFamily="34" charset="0"/>
              <a:cs typeface="Arial" charset="0"/>
            </a:endParaRP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Det kosmetiske resultat efter OPS er sammenligneligt med BCS uden </a:t>
            </a:r>
            <a:r>
              <a:rPr lang="da-DK" kern="1200" dirty="0" err="1">
                <a:latin typeface="AU Passata" pitchFamily="34" charset="0"/>
                <a:cs typeface="Arial" charset="0"/>
              </a:rPr>
              <a:t>onkoplastisk</a:t>
            </a:r>
            <a:r>
              <a:rPr lang="da-DK" kern="1200" dirty="0">
                <a:latin typeface="AU Passata" pitchFamily="34" charset="0"/>
                <a:cs typeface="Arial" charset="0"/>
              </a:rPr>
              <a:t> teknik.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CE38CE0-083D-7147-BEE4-623A6FD63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14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E34DCBC-9163-9340-8C23-6C1E93B8B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3F01485-8388-E04B-9DB2-3E9A3157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7174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BC66B-7512-F743-B588-99EA2783F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Studie III - resultater</a:t>
            </a:r>
          </a:p>
        </p:txBody>
      </p:sp>
      <p:graphicFrame>
        <p:nvGraphicFramePr>
          <p:cNvPr id="6" name="Pladsholder til indhold 5">
            <a:extLst>
              <a:ext uri="{FF2B5EF4-FFF2-40B4-BE49-F238E27FC236}">
                <a16:creationId xmlns:a16="http://schemas.microsoft.com/office/drawing/2014/main" id="{95ADA8A1-20FB-4148-94EF-40186A2BBA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267367"/>
              </p:ext>
            </p:extLst>
          </p:nvPr>
        </p:nvGraphicFramePr>
        <p:xfrm>
          <a:off x="1197868" y="1484784"/>
          <a:ext cx="9505056" cy="43032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69758">
                  <a:extLst>
                    <a:ext uri="{9D8B030D-6E8A-4147-A177-3AD203B41FA5}">
                      <a16:colId xmlns:a16="http://schemas.microsoft.com/office/drawing/2014/main" val="177516318"/>
                    </a:ext>
                  </a:extLst>
                </a:gridCol>
                <a:gridCol w="2042266">
                  <a:extLst>
                    <a:ext uri="{9D8B030D-6E8A-4147-A177-3AD203B41FA5}">
                      <a16:colId xmlns:a16="http://schemas.microsoft.com/office/drawing/2014/main" val="3533889988"/>
                    </a:ext>
                  </a:extLst>
                </a:gridCol>
                <a:gridCol w="2042266">
                  <a:extLst>
                    <a:ext uri="{9D8B030D-6E8A-4147-A177-3AD203B41FA5}">
                      <a16:colId xmlns:a16="http://schemas.microsoft.com/office/drawing/2014/main" val="3977088021"/>
                    </a:ext>
                  </a:extLst>
                </a:gridCol>
                <a:gridCol w="1050766">
                  <a:extLst>
                    <a:ext uri="{9D8B030D-6E8A-4147-A177-3AD203B41FA5}">
                      <a16:colId xmlns:a16="http://schemas.microsoft.com/office/drawing/2014/main" val="1551439325"/>
                    </a:ext>
                  </a:extLst>
                </a:gridCol>
              </a:tblGrid>
              <a:tr h="801453">
                <a:tc>
                  <a:txBody>
                    <a:bodyPr/>
                    <a:lstStyle/>
                    <a:p>
                      <a:r>
                        <a:rPr lang="en-US" sz="1800" dirty="0">
                          <a:effectLst/>
                        </a:rPr>
                        <a:t> </a:t>
                      </a:r>
                      <a:endParaRPr lang="da-DK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C-BCS</a:t>
                      </a:r>
                      <a:endParaRPr lang="da-DK" sz="1400" dirty="0">
                        <a:effectLst/>
                      </a:endParaRP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N = 104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OPS</a:t>
                      </a:r>
                      <a:endParaRPr lang="da-DK" sz="1400" dirty="0">
                        <a:effectLst/>
                      </a:endParaRPr>
                    </a:p>
                    <a:p>
                      <a:pPr algn="ctr"/>
                      <a:r>
                        <a:rPr lang="en-US" sz="1400" dirty="0">
                          <a:effectLst/>
                        </a:rPr>
                        <a:t>N = 37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p-value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633848"/>
                  </a:ext>
                </a:extLst>
              </a:tr>
              <a:tr h="487865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Flexion, degrees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-5 (-11 - 1)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-8 (-13 - -3)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0.45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41496995"/>
                  </a:ext>
                </a:extLst>
              </a:tr>
              <a:tr h="480873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Outward rotation, degrees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-4 (-9 - 2)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-12 (-20 - -3)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0.14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5059709"/>
                  </a:ext>
                </a:extLst>
              </a:tr>
              <a:tr h="480873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Extension, degrees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 (-5 - 1)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 (-7 - 1)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14845243"/>
                  </a:ext>
                </a:extLst>
              </a:tr>
              <a:tr h="480873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Arm volume, ml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(-24 - 38)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 (-23 - 74)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0.53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18859120"/>
                  </a:ext>
                </a:extLst>
              </a:tr>
              <a:tr h="480873">
                <a:tc>
                  <a:txBody>
                    <a:bodyPr/>
                    <a:lstStyle/>
                    <a:p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Sensibility </a:t>
                      </a:r>
                      <a:r>
                        <a:rPr lang="en-US" sz="2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changes</a:t>
                      </a:r>
                      <a:r>
                        <a:rPr lang="en-US" sz="2000" baseline="300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N (%)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 (27%)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(30%)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0.74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68579171"/>
                  </a:ext>
                </a:extLst>
              </a:tr>
              <a:tr h="480873">
                <a:tc>
                  <a:txBody>
                    <a:bodyPr/>
                    <a:lstStyle/>
                    <a:p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CSS Total, points of difference (95%CI)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-3.7 (-6.2 - -1.2)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-2.1 (-4.7 – 0.4)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0.37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77654926"/>
                  </a:ext>
                </a:extLst>
              </a:tr>
              <a:tr h="554790">
                <a:tc>
                  <a:txBody>
                    <a:bodyPr/>
                    <a:lstStyle/>
                    <a:p>
                      <a:pPr marL="342900" lvl="0" indent="-342900">
                        <a:buSzPts val="800"/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Subjective part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buSzPts val="800"/>
                        <a:buFont typeface="Symbol" pitchFamily="2" charset="2"/>
                        <a:buChar char=""/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Objective part</a:t>
                      </a:r>
                      <a:endParaRPr lang="da-DK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-1.6 (-2.9 - -0.4)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-2.1 (-3.6 - -0.6)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-1.2 (-2.0 - -0.3)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40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-1.5 (-3.3 – 0.2)</a:t>
                      </a:r>
                      <a:endParaRPr lang="da-DK" sz="1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0.53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GB" sz="14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da-DK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30172423"/>
                  </a:ext>
                </a:extLst>
              </a:tr>
            </a:tbl>
          </a:graphicData>
        </a:graphic>
      </p:graphicFrame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9C59901-E3AB-B541-ABAA-66480785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15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1210681-3F85-BC46-9C52-DDCD0CE4A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D6BD5A-760B-F946-8608-16B0B30E8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661470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822DF4-4934-9940-8FD9-FE4A5D675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28627"/>
            <a:ext cx="11492079" cy="752101"/>
          </a:xfrm>
        </p:spPr>
        <p:txBody>
          <a:bodyPr/>
          <a:lstStyle/>
          <a:p>
            <a:r>
              <a:rPr lang="da-DK" sz="4400" dirty="0"/>
              <a:t>Studie III – kosmetisk resultat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DF4ED58B-37B4-1744-9395-0BB70D457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35422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29567B6-CEB7-2841-9AC5-13F38C85F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en-US"/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5E78203A-CBF6-5A4F-B1EC-8272A577BA72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8253" y="4886708"/>
            <a:ext cx="2193101" cy="169478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834D34E-C633-594F-B561-C07F4DE9A95E}"/>
              </a:ext>
            </a:extLst>
          </p:cNvPr>
          <p:cNvPicPr/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492" y="3073343"/>
            <a:ext cx="2386546" cy="17054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3217F36D-854F-CC45-9D89-2A511E165A23}"/>
              </a:ext>
            </a:extLst>
          </p:cNvPr>
          <p:cNvSpPr txBox="1"/>
          <p:nvPr/>
        </p:nvSpPr>
        <p:spPr>
          <a:xfrm>
            <a:off x="2698253" y="4307634"/>
            <a:ext cx="2193101" cy="5262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dirty="0">
                <a:latin typeface="+mn-lt"/>
              </a:rPr>
              <a:t>Cosmetic Score = 0-1</a:t>
            </a:r>
          </a:p>
          <a:p>
            <a:pPr>
              <a:lnSpc>
                <a:spcPct val="95000"/>
              </a:lnSpc>
            </a:pPr>
            <a:r>
              <a:rPr lang="en-US" sz="1800" dirty="0">
                <a:latin typeface="+mn-lt"/>
              </a:rPr>
              <a:t>Excellent -Good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F0C51886-B895-594B-8D18-B1DFA4A9E762}"/>
              </a:ext>
            </a:extLst>
          </p:cNvPr>
          <p:cNvSpPr txBox="1"/>
          <p:nvPr/>
        </p:nvSpPr>
        <p:spPr>
          <a:xfrm>
            <a:off x="8266605" y="4306534"/>
            <a:ext cx="2193101" cy="5262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800" dirty="0">
                <a:latin typeface="+mn-lt"/>
              </a:rPr>
              <a:t>Cosmetic Score = 3-4</a:t>
            </a:r>
          </a:p>
          <a:p>
            <a:pPr>
              <a:lnSpc>
                <a:spcPct val="95000"/>
              </a:lnSpc>
            </a:pPr>
            <a:r>
              <a:rPr lang="en-US" sz="1800" dirty="0">
                <a:latin typeface="+mn-lt"/>
              </a:rPr>
              <a:t>Fair - Poor</a:t>
            </a:r>
          </a:p>
        </p:txBody>
      </p:sp>
      <p:pic>
        <p:nvPicPr>
          <p:cNvPr id="12" name="Billede 11" descr="Et billede, der indeholder person, indendørs, opbevarer, mand&#10;&#10;Automatisk genereret beskrivelse">
            <a:extLst>
              <a:ext uri="{FF2B5EF4-FFF2-40B4-BE49-F238E27FC236}">
                <a16:creationId xmlns:a16="http://schemas.microsoft.com/office/drawing/2014/main" id="{0DB469B7-65BB-8E4B-B4B2-E5825972DF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08" y="4869160"/>
            <a:ext cx="2386547" cy="170547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Billede 13" descr="Et billede, der indeholder person, indendørs, beklædning, mand&#10;&#10;Automatisk genereret beskrivelse">
            <a:extLst>
              <a:ext uri="{FF2B5EF4-FFF2-40B4-BE49-F238E27FC236}">
                <a16:creationId xmlns:a16="http://schemas.microsoft.com/office/drawing/2014/main" id="{3554E758-48AB-CE47-9468-9DBEFF2E2B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6891" y="4832833"/>
            <a:ext cx="2193101" cy="174866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8" name="Billede 17" descr="Et billede, der indeholder person, opbevarer, mad, kvinde&#10;&#10;Automatisk genereret beskrivelse">
            <a:extLst>
              <a:ext uri="{FF2B5EF4-FFF2-40B4-BE49-F238E27FC236}">
                <a16:creationId xmlns:a16="http://schemas.microsoft.com/office/drawing/2014/main" id="{08917116-AE81-C243-B888-A625CE7E1D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20837" y="4837639"/>
            <a:ext cx="2193101" cy="1710549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Billede 15" descr="Et billede, der indeholder person, indendørs, bord, sidder&#10;&#10;Automatisk genereret beskrivelse">
            <a:extLst>
              <a:ext uri="{FF2B5EF4-FFF2-40B4-BE49-F238E27FC236}">
                <a16:creationId xmlns:a16="http://schemas.microsoft.com/office/drawing/2014/main" id="{05C14195-E9CE-6842-99E2-1DA7D09EADA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8908" y="2895583"/>
            <a:ext cx="1482066" cy="1835965"/>
          </a:xfrm>
          <a:prstGeom prst="rect">
            <a:avLst/>
          </a:prstGeom>
          <a:ln>
            <a:solidFill>
              <a:srgbClr val="002060"/>
            </a:solidFill>
          </a:ln>
        </p:spPr>
      </p:pic>
      <p:graphicFrame>
        <p:nvGraphicFramePr>
          <p:cNvPr id="3" name="Tabel 2">
            <a:extLst>
              <a:ext uri="{FF2B5EF4-FFF2-40B4-BE49-F238E27FC236}">
                <a16:creationId xmlns:a16="http://schemas.microsoft.com/office/drawing/2014/main" id="{C7E9A6A7-5830-E944-A591-DB50AACA1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969578"/>
              </p:ext>
            </p:extLst>
          </p:nvPr>
        </p:nvGraphicFramePr>
        <p:xfrm>
          <a:off x="3107084" y="1232061"/>
          <a:ext cx="6984777" cy="28220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69364">
                  <a:extLst>
                    <a:ext uri="{9D8B030D-6E8A-4147-A177-3AD203B41FA5}">
                      <a16:colId xmlns:a16="http://schemas.microsoft.com/office/drawing/2014/main" val="1044798047"/>
                    </a:ext>
                  </a:extLst>
                </a:gridCol>
                <a:gridCol w="989116">
                  <a:extLst>
                    <a:ext uri="{9D8B030D-6E8A-4147-A177-3AD203B41FA5}">
                      <a16:colId xmlns:a16="http://schemas.microsoft.com/office/drawing/2014/main" val="86128851"/>
                    </a:ext>
                  </a:extLst>
                </a:gridCol>
                <a:gridCol w="1229787">
                  <a:extLst>
                    <a:ext uri="{9D8B030D-6E8A-4147-A177-3AD203B41FA5}">
                      <a16:colId xmlns:a16="http://schemas.microsoft.com/office/drawing/2014/main" val="4066776837"/>
                    </a:ext>
                  </a:extLst>
                </a:gridCol>
                <a:gridCol w="1229787">
                  <a:extLst>
                    <a:ext uri="{9D8B030D-6E8A-4147-A177-3AD203B41FA5}">
                      <a16:colId xmlns:a16="http://schemas.microsoft.com/office/drawing/2014/main" val="3211439335"/>
                    </a:ext>
                  </a:extLst>
                </a:gridCol>
                <a:gridCol w="1066723">
                  <a:extLst>
                    <a:ext uri="{9D8B030D-6E8A-4147-A177-3AD203B41FA5}">
                      <a16:colId xmlns:a16="http://schemas.microsoft.com/office/drawing/2014/main" val="3376562894"/>
                    </a:ext>
                  </a:extLst>
                </a:gridCol>
              </a:tblGrid>
              <a:tr h="1350032">
                <a:tc gridSpan="2"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da-DK" sz="1800" noProof="0" dirty="0">
                          <a:effectLst/>
                        </a:rPr>
                        <a:t>Overordnet kosmetisk resultat </a:t>
                      </a:r>
                      <a:endParaRPr lang="da-DK" sz="16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a-DK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Asymmetri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a-DK" sz="1400" noProof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Dyspigmentering</a:t>
                      </a:r>
                      <a:endParaRPr lang="da-DK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a-DK" sz="1400" noProof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Telangiektasier</a:t>
                      </a:r>
                      <a:endParaRPr lang="da-DK" sz="1400" noProof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a-DK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Fibrose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da-DK" sz="14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C-BCS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N = 104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OPS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N = 37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p-value</a:t>
                      </a:r>
                      <a:endParaRPr lang="da-DK" sz="12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3807631"/>
                  </a:ext>
                </a:extLst>
              </a:tr>
              <a:tr h="1472009">
                <a:tc>
                  <a:txBody>
                    <a:bodyPr/>
                    <a:lstStyle/>
                    <a:p>
                      <a:r>
                        <a:rPr lang="da-DK" sz="1600" noProof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Cosmetic</a:t>
                      </a:r>
                      <a:r>
                        <a:rPr lang="da-DK" sz="1600" noProof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score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1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2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3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33 (32%)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54 (52%)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15 (14%)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2 (2%)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1 (3%)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21 (57%)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10 (27%)</a:t>
                      </a:r>
                      <a:endParaRPr lang="da-DK" sz="1200" dirty="0">
                        <a:effectLst/>
                      </a:endParaRPr>
                    </a:p>
                    <a:p>
                      <a:pPr algn="ctr"/>
                      <a:r>
                        <a:rPr lang="en-US" sz="1200" dirty="0">
                          <a:effectLst/>
                        </a:rPr>
                        <a:t>5 (14%)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0.000*</a:t>
                      </a:r>
                      <a:endParaRPr lang="da-DK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84362104"/>
                  </a:ext>
                </a:extLst>
              </a:tr>
            </a:tbl>
          </a:graphicData>
        </a:graphic>
      </p:graphicFrame>
      <p:sp>
        <p:nvSpPr>
          <p:cNvPr id="11" name="Pladsholder til sidefod 10">
            <a:extLst>
              <a:ext uri="{FF2B5EF4-FFF2-40B4-BE49-F238E27FC236}">
                <a16:creationId xmlns:a16="http://schemas.microsoft.com/office/drawing/2014/main" id="{A96DD71B-73C9-6448-8D6C-CE0A42415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16714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1EF6F4-F4ED-EF48-9515-0E4DBF522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Studie III - konklusion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D116AA5-FC08-324C-B2B3-699BA1F79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5838" y="1772816"/>
            <a:ext cx="10220325" cy="4265587"/>
          </a:xfrm>
        </p:spPr>
        <p:txBody>
          <a:bodyPr/>
          <a:lstStyle/>
          <a:p>
            <a:endParaRPr lang="da-DK" kern="1200" dirty="0">
              <a:latin typeface="AU Passata" pitchFamily="34" charset="0"/>
              <a:cs typeface="Arial" charset="0"/>
            </a:endParaRPr>
          </a:p>
          <a:p>
            <a:r>
              <a:rPr lang="da-DK" b="1" kern="1200" dirty="0">
                <a:latin typeface="AU Passata" pitchFamily="34" charset="0"/>
                <a:cs typeface="Arial" charset="0"/>
              </a:rPr>
              <a:t>Ved den objektive undersøgelse blev der påvist – </a:t>
            </a:r>
          </a:p>
          <a:p>
            <a:endParaRPr lang="da-DK" b="1" kern="1200" dirty="0">
              <a:latin typeface="AU Passata" pitchFamily="34" charset="0"/>
              <a:cs typeface="Arial" charset="0"/>
            </a:endParaRP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Øget skulder, arm og brystmorbiditet 18 måneder efter brystkræftbehandling</a:t>
            </a:r>
          </a:p>
          <a:p>
            <a:endParaRPr lang="da-DK" kern="1200" dirty="0">
              <a:latin typeface="AU Passata" pitchFamily="34" charset="0"/>
              <a:cs typeface="Arial" charset="0"/>
            </a:endParaRP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I den OPS gruppe, hvor tumorerne var større og sygdomsstadiet mere avanceret, syntes risikoen for morbiditet sammenlignelig med risikoen efter C-BCS.</a:t>
            </a:r>
          </a:p>
          <a:p>
            <a:endParaRPr lang="da-DK" kern="1200" dirty="0">
              <a:latin typeface="AU Passata" pitchFamily="34" charset="0"/>
              <a:cs typeface="Arial" charset="0"/>
            </a:endParaRPr>
          </a:p>
          <a:p>
            <a:r>
              <a:rPr lang="da-DK" kern="1200" dirty="0">
                <a:latin typeface="AU Passata" pitchFamily="34" charset="0"/>
                <a:cs typeface="Arial" charset="0"/>
              </a:rPr>
              <a:t>En formodning om at OPS ville medføre et bedre kosmetisk resultat blev ikke bekræftet.</a:t>
            </a:r>
            <a:br>
              <a:rPr lang="da-DK" kern="1200" dirty="0">
                <a:latin typeface="AU Passata" pitchFamily="34" charset="0"/>
                <a:cs typeface="Arial" charset="0"/>
              </a:rPr>
            </a:br>
            <a:endParaRPr lang="da-DK" kern="1200" dirty="0">
              <a:latin typeface="AU Passata" pitchFamily="34" charset="0"/>
              <a:cs typeface="Arial" charset="0"/>
            </a:endParaRPr>
          </a:p>
          <a:p>
            <a:pPr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C1DBE184-AB7C-5E47-9C4C-E9D71C70F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17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A6F4C1E-9704-534A-B124-9FFF62FEF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B84B79A-9A8A-E145-A157-8D81180D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466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1794E2-E632-4A44-A480-C988B5CA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Samlet konklusion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99E5646-EF6B-074E-80E6-665D920C2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1924" y="1520429"/>
            <a:ext cx="8461439" cy="4521366"/>
          </a:xfrm>
        </p:spPr>
        <p:txBody>
          <a:bodyPr/>
          <a:lstStyle/>
          <a:p>
            <a:r>
              <a:rPr lang="da-DK" dirty="0"/>
              <a:t>En væsentlig del af de kvinder, der overlever brystkræft, lider af skulder-, arm- og bryst-morbiditet relateret til behandlingen.</a:t>
            </a:r>
          </a:p>
          <a:p>
            <a:endParaRPr lang="da-DK" dirty="0"/>
          </a:p>
          <a:p>
            <a:r>
              <a:rPr lang="da-DK" dirty="0"/>
              <a:t>Hvis symptomer eller fund er til stede 18 måneder efter operationen, er det mest sandsynligt, at de persisterer mere end 11 år efter brystkræft operationen.</a:t>
            </a:r>
          </a:p>
          <a:p>
            <a:endParaRPr lang="da-DK" dirty="0"/>
          </a:p>
          <a:p>
            <a:r>
              <a:rPr lang="da-DK" dirty="0"/>
              <a:t>OPS synes ikke at øge risikoen for skulder-, arm- eller bryst-morbiditet i forhold til C-BCS – selv ved et mere avanceret sygdomsstadie i OPS-gruppen. </a:t>
            </a:r>
          </a:p>
          <a:p>
            <a:endParaRPr lang="da-DK" dirty="0"/>
          </a:p>
          <a:p>
            <a:pPr>
              <a:buNone/>
            </a:pPr>
            <a:r>
              <a:rPr lang="da-DK" dirty="0"/>
              <a:t>For nogle kvinder ville en </a:t>
            </a:r>
            <a:r>
              <a:rPr lang="da-DK" dirty="0" err="1"/>
              <a:t>mastektomi</a:t>
            </a:r>
            <a:r>
              <a:rPr lang="da-DK" dirty="0"/>
              <a:t> have været den eneste mulighed, hvis OPS ikke var tilgængelig.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4FE012D-5613-FE4B-8F7D-B9A3EBFC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18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E761FAE-C679-D944-8FB9-4FD0B9AE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B882F8B-ACD6-5448-9AC2-6857D7109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11513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0BB0A3E-B96D-A94E-AB10-5BB6D0E3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A62DFF53-881F-834B-ABD9-42922F585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19</a:t>
            </a:fld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A4EEC76-A32F-A247-A56C-43286F7CE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698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3F116-8363-8D44-AAF4-670417D4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CF5988-2BE9-C744-8ED0-DB73DED053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Undersøge både </a:t>
            </a:r>
            <a:r>
              <a:rPr lang="da-DK" b="1" dirty="0"/>
              <a:t>subjektive symptomer </a:t>
            </a:r>
            <a:r>
              <a:rPr lang="da-DK" dirty="0"/>
              <a:t>og </a:t>
            </a:r>
            <a:r>
              <a:rPr lang="da-DK" b="1" dirty="0"/>
              <a:t>objektive fund</a:t>
            </a:r>
            <a:r>
              <a:rPr lang="da-DK" dirty="0"/>
              <a:t> af </a:t>
            </a:r>
            <a:r>
              <a:rPr lang="da-DK" b="1" dirty="0"/>
              <a:t>skulder, arm og brystmorbiditet</a:t>
            </a:r>
            <a:r>
              <a:rPr lang="da-DK" dirty="0"/>
              <a:t> i relation til brystkræftkirurgi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Beskrive </a:t>
            </a:r>
            <a:r>
              <a:rPr lang="da-DK" b="1" dirty="0"/>
              <a:t>ændringer i senfølger</a:t>
            </a:r>
            <a:r>
              <a:rPr lang="da-DK" dirty="0"/>
              <a:t> henover en tidsperiode på mere end 10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Fokus på morbiditet i relation til </a:t>
            </a:r>
            <a:r>
              <a:rPr lang="da-DK" b="1" dirty="0" err="1"/>
              <a:t>onkoplastisk</a:t>
            </a:r>
            <a:r>
              <a:rPr lang="da-DK" b="1" dirty="0"/>
              <a:t> brystkirurgi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Evaluere det </a:t>
            </a:r>
            <a:r>
              <a:rPr lang="da-DK" b="1" dirty="0"/>
              <a:t>kosmetiske resultat </a:t>
            </a:r>
            <a:r>
              <a:rPr lang="da-DK" dirty="0"/>
              <a:t>efter </a:t>
            </a:r>
            <a:r>
              <a:rPr lang="da-DK" dirty="0" err="1"/>
              <a:t>onkoplastisk</a:t>
            </a:r>
            <a:r>
              <a:rPr lang="da-DK" dirty="0"/>
              <a:t> kirurgi</a:t>
            </a:r>
          </a:p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A4302BA-DC22-9A44-83A7-A85897F15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2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222F993-D3AE-E641-9493-C4A712235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4EC508A-8EBE-974A-BCA0-80DE4030F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49948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Onkoplastisk</a:t>
            </a:r>
            <a:r>
              <a:rPr lang="en-US" dirty="0"/>
              <a:t> </a:t>
            </a:r>
            <a:r>
              <a:rPr lang="en-US"/>
              <a:t>brystkirurgi</a:t>
            </a:r>
            <a:r>
              <a:rPr lang="en-US" dirty="0"/>
              <a:t> - OPS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85838" y="1628799"/>
            <a:ext cx="10220325" cy="4265587"/>
          </a:xfrm>
        </p:spPr>
        <p:txBody>
          <a:bodyPr/>
          <a:lstStyle/>
          <a:p>
            <a:pPr>
              <a:buNone/>
            </a:pPr>
            <a:r>
              <a:rPr lang="da-DK" b="1" dirty="0"/>
              <a:t>Klassifikation ifølge DBCG:</a:t>
            </a:r>
            <a:endParaRPr lang="da-DK" dirty="0"/>
          </a:p>
          <a:p>
            <a:pPr>
              <a:buNone/>
            </a:pPr>
            <a:endParaRPr lang="da-DK" dirty="0"/>
          </a:p>
          <a:p>
            <a:pPr>
              <a:buNone/>
            </a:pPr>
            <a:r>
              <a:rPr lang="da-DK" dirty="0"/>
              <a:t>Volumen omplacering		 Volumen reduktion		  Volumen tilførsel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7561AA2-BB7B-0C48-A57F-10A6259EE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en-US"/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D5C11FF7-AD16-6744-8387-44F2307B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35422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BDBE678A-68C8-FE4E-BBCE-B268E613A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218" y="2855123"/>
            <a:ext cx="3744416" cy="21602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31FD3FA6-2341-574F-8C1B-1F2E84B1C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9514" y="2852936"/>
            <a:ext cx="3259055" cy="216024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A6ED807-534E-614F-9B29-F5D7F0CB3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221" y="2852936"/>
            <a:ext cx="2326677" cy="216024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FF5A264E-390B-2044-8EEB-2BB327F6F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92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C467C9-09C3-E541-853D-33BE1DC0B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Studie</a:t>
            </a:r>
            <a:r>
              <a:rPr lang="en-US" dirty="0"/>
              <a:t>-design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0F8370-0816-C14B-BB58-7CC319144D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297" y="1814303"/>
            <a:ext cx="11089232" cy="584775"/>
          </a:xfrm>
        </p:spPr>
        <p:txBody>
          <a:bodyPr/>
          <a:lstStyle/>
          <a:p>
            <a:r>
              <a:rPr lang="da-DK" sz="2400" b="1" dirty="0"/>
              <a:t>Præoperativt           18 mdr. efter operation	                      +10 år efter operation</a:t>
            </a:r>
          </a:p>
          <a:p>
            <a:endParaRPr lang="en-US" sz="2400" b="1" dirty="0"/>
          </a:p>
          <a:p>
            <a:pPr>
              <a:buNone/>
            </a:pPr>
            <a:endParaRPr lang="en-US" sz="2400" b="1" dirty="0"/>
          </a:p>
          <a:p>
            <a:r>
              <a:rPr lang="en-US" b="1" dirty="0"/>
              <a:t>				</a:t>
            </a:r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82865E-E9A5-FD4B-94D5-D6CC37D6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07992" y="6581497"/>
            <a:ext cx="252000" cy="135422"/>
          </a:xfrm>
        </p:spPr>
        <p:txBody>
          <a:bodyPr/>
          <a:lstStyle/>
          <a:p>
            <a:pPr>
              <a:defRPr/>
            </a:pPr>
            <a:fld id="{E90C1E0A-682D-40DC-B1EA-26C007FDC33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26ED6B7-C7CC-014F-A09D-2F32F6F5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en-US"/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F1BDCAAC-5EED-7647-A57B-04A78D1C430A}"/>
              </a:ext>
            </a:extLst>
          </p:cNvPr>
          <p:cNvCxnSpPr>
            <a:cxnSpLocks/>
          </p:cNvCxnSpPr>
          <p:nvPr/>
        </p:nvCxnSpPr>
        <p:spPr bwMode="auto">
          <a:xfrm>
            <a:off x="2638028" y="1988840"/>
            <a:ext cx="360040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3747B22A-FCBB-C645-B350-F85C26240E5F}"/>
              </a:ext>
            </a:extLst>
          </p:cNvPr>
          <p:cNvCxnSpPr>
            <a:cxnSpLocks/>
          </p:cNvCxnSpPr>
          <p:nvPr/>
        </p:nvCxnSpPr>
        <p:spPr bwMode="auto">
          <a:xfrm>
            <a:off x="6645662" y="1988840"/>
            <a:ext cx="1584176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5ADB8E9-EFE2-D640-8DB9-6923B500E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E84C97A-8223-424D-80E3-0EC826EEE1F0}"/>
              </a:ext>
            </a:extLst>
          </p:cNvPr>
          <p:cNvSpPr txBox="1"/>
          <p:nvPr/>
        </p:nvSpPr>
        <p:spPr>
          <a:xfrm>
            <a:off x="544673" y="2920048"/>
            <a:ext cx="5234704" cy="30700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en-US" sz="2400" b="1" dirty="0"/>
          </a:p>
          <a:p>
            <a:pPr>
              <a:lnSpc>
                <a:spcPct val="95000"/>
              </a:lnSpc>
            </a:pPr>
            <a:r>
              <a:rPr lang="da-DK" sz="2400" b="1" dirty="0"/>
              <a:t>Spørgeskema:</a:t>
            </a:r>
          </a:p>
          <a:p>
            <a:pPr>
              <a:lnSpc>
                <a:spcPct val="95000"/>
              </a:lnSpc>
            </a:pPr>
            <a:endParaRPr lang="da-DK" sz="1800" dirty="0"/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da-DK" sz="1800" dirty="0"/>
              <a:t>Smerter i skulder, arm og bryst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da-DK" sz="1800" dirty="0"/>
              <a:t>Sensibilitet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da-DK" sz="1800" dirty="0"/>
              <a:t>Skulder mobilitet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da-DK" sz="1800" dirty="0"/>
              <a:t>Hævelse eller tyngdefornemmelse i armen</a:t>
            </a:r>
          </a:p>
          <a:p>
            <a:pPr marL="342900" indent="-342900">
              <a:lnSpc>
                <a:spcPct val="95000"/>
              </a:lnSpc>
              <a:buFont typeface="+mj-lt"/>
              <a:buAutoNum type="arabicPeriod"/>
            </a:pPr>
            <a:r>
              <a:rPr lang="da-DK" sz="1800" dirty="0"/>
              <a:t>Kosmetisk resultat</a:t>
            </a:r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F7EED9D-B207-984C-8583-7D744FAAC8D4}"/>
              </a:ext>
            </a:extLst>
          </p:cNvPr>
          <p:cNvSpPr txBox="1"/>
          <p:nvPr/>
        </p:nvSpPr>
        <p:spPr>
          <a:xfrm>
            <a:off x="6072488" y="2943447"/>
            <a:ext cx="5400600" cy="3070071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en-US" sz="2400" b="1" dirty="0"/>
          </a:p>
          <a:p>
            <a:pPr>
              <a:lnSpc>
                <a:spcPct val="95000"/>
              </a:lnSpc>
            </a:pPr>
            <a:r>
              <a:rPr lang="da-DK" sz="2400" b="1" dirty="0"/>
              <a:t>Objektiv evaluering</a:t>
            </a:r>
            <a:r>
              <a:rPr lang="en-US" sz="2400" b="1" dirty="0"/>
              <a:t>:</a:t>
            </a:r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  <a:p>
            <a:pPr>
              <a:lnSpc>
                <a:spcPct val="95000"/>
              </a:lnSpc>
            </a:pPr>
            <a:endParaRPr lang="en-US" sz="1800" dirty="0"/>
          </a:p>
        </p:txBody>
      </p:sp>
      <p:pic>
        <p:nvPicPr>
          <p:cNvPr id="15" name="Pladsholder til indhold 5">
            <a:extLst>
              <a:ext uri="{FF2B5EF4-FFF2-40B4-BE49-F238E27FC236}">
                <a16:creationId xmlns:a16="http://schemas.microsoft.com/office/drawing/2014/main" id="{17BA1FE4-D7B0-F24D-9015-6E014F3F9A6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4505" y="3789040"/>
            <a:ext cx="1584176" cy="197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AFA7334C-0531-B64B-AA0A-40EDDBC58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160" y="3781985"/>
            <a:ext cx="1584177" cy="1979637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8DBECC62-3EAF-B543-9D85-430D1C8FB9A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624" y="3781984"/>
            <a:ext cx="1584177" cy="19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3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9C1FD-21A9-2440-8E01-9C1BC5484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60648"/>
            <a:ext cx="11557000" cy="720080"/>
          </a:xfrm>
        </p:spPr>
        <p:txBody>
          <a:bodyPr/>
          <a:lstStyle/>
          <a:p>
            <a:r>
              <a:rPr lang="da-DK" sz="3200" dirty="0" err="1"/>
              <a:t>StudIE</a:t>
            </a:r>
            <a:r>
              <a:rPr lang="da-DK" sz="3200" dirty="0"/>
              <a:t> I – Deltagere ved LT-FU &amp; oprindelige studie</a:t>
            </a:r>
            <a:endParaRPr lang="da-DK" sz="3600" dirty="0"/>
          </a:p>
        </p:txBody>
      </p:sp>
      <p:graphicFrame>
        <p:nvGraphicFramePr>
          <p:cNvPr id="8" name="Pladsholder til indhold 7">
            <a:extLst>
              <a:ext uri="{FF2B5EF4-FFF2-40B4-BE49-F238E27FC236}">
                <a16:creationId xmlns:a16="http://schemas.microsoft.com/office/drawing/2014/main" id="{B52E6B7A-6A58-C742-9DF1-813A9C69551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2773981"/>
              </p:ext>
            </p:extLst>
          </p:nvPr>
        </p:nvGraphicFramePr>
        <p:xfrm>
          <a:off x="783822" y="1988840"/>
          <a:ext cx="10621179" cy="38999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20017">
                  <a:extLst>
                    <a:ext uri="{9D8B030D-6E8A-4147-A177-3AD203B41FA5}">
                      <a16:colId xmlns:a16="http://schemas.microsoft.com/office/drawing/2014/main" val="2147647456"/>
                    </a:ext>
                  </a:extLst>
                </a:gridCol>
                <a:gridCol w="2255290">
                  <a:extLst>
                    <a:ext uri="{9D8B030D-6E8A-4147-A177-3AD203B41FA5}">
                      <a16:colId xmlns:a16="http://schemas.microsoft.com/office/drawing/2014/main" val="1628457849"/>
                    </a:ext>
                  </a:extLst>
                </a:gridCol>
                <a:gridCol w="2672936">
                  <a:extLst>
                    <a:ext uri="{9D8B030D-6E8A-4147-A177-3AD203B41FA5}">
                      <a16:colId xmlns:a16="http://schemas.microsoft.com/office/drawing/2014/main" val="3338313650"/>
                    </a:ext>
                  </a:extLst>
                </a:gridCol>
                <a:gridCol w="2672936">
                  <a:extLst>
                    <a:ext uri="{9D8B030D-6E8A-4147-A177-3AD203B41FA5}">
                      <a16:colId xmlns:a16="http://schemas.microsoft.com/office/drawing/2014/main" val="1886747659"/>
                    </a:ext>
                  </a:extLst>
                </a:gridCol>
              </a:tblGrid>
              <a:tr h="409110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 </a:t>
                      </a:r>
                      <a:endParaRPr lang="da-DK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Long-term follow-up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effectLst/>
                        </a:rPr>
                        <a:t>AHM’s original study</a:t>
                      </a:r>
                      <a:endParaRPr lang="da-DK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03928830"/>
                  </a:ext>
                </a:extLst>
              </a:tr>
              <a:tr h="387866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Number of participants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</a:rPr>
                        <a:t>70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</a:rPr>
                        <a:t>395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270995949"/>
                  </a:ext>
                </a:extLst>
              </a:tr>
              <a:tr h="387866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Age at operation – Median (range)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</a:rPr>
                        <a:t>54 (41-68)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</a:rPr>
                        <a:t>59 (29-76)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90137481"/>
                  </a:ext>
                </a:extLst>
              </a:tr>
              <a:tr h="387866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Age at long-term follow-up– Median (range)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</a:rPr>
                        <a:t>65 (52 – 79)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</a:rPr>
                        <a:t>NA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94136636"/>
                  </a:ext>
                </a:extLst>
              </a:tr>
              <a:tr h="387866">
                <a:tc gridSpan="2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</a:rPr>
                        <a:t>Years since operation – Median (range)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</a:rPr>
                        <a:t> 11.7 (11-13)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</a:rPr>
                        <a:t>NA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2932708"/>
                  </a:ext>
                </a:extLst>
              </a:tr>
              <a:tr h="387866">
                <a:tc rowSpan="4"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Operation groups – N (%)</a:t>
                      </a:r>
                      <a:endParaRPr lang="da-DK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 BCS + SLNB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(31%)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137 (35%)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884407"/>
                  </a:ext>
                </a:extLst>
              </a:tr>
              <a:tr h="387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2: BCS + ALND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(39%)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 (26%)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60725641"/>
                  </a:ext>
                </a:extLst>
              </a:tr>
              <a:tr h="387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3: Mastectomy + SLNB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(4%)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(7%)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06129270"/>
                  </a:ext>
                </a:extLst>
              </a:tr>
              <a:tr h="3878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4: Mastectomy + ALND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(26%)</a:t>
                      </a:r>
                      <a:endParaRPr lang="da-DK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 (33%) </a:t>
                      </a:r>
                      <a:endParaRPr lang="da-DK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50645752"/>
                  </a:ext>
                </a:extLst>
              </a:tr>
              <a:tr h="387866">
                <a:tc gridSpan="2">
                  <a:txBody>
                    <a:bodyPr/>
                    <a:lstStyle/>
                    <a:p>
                      <a:r>
                        <a:rPr lang="da-DK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Radiation </a:t>
                      </a:r>
                      <a:r>
                        <a:rPr lang="en-US" sz="1600" noProof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therapy</a:t>
                      </a:r>
                      <a:r>
                        <a:rPr lang="da-DK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– N (%)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a-DK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 (87%)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310 (79%)</a:t>
                      </a: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2660600"/>
                  </a:ext>
                </a:extLst>
              </a:tr>
            </a:tbl>
          </a:graphicData>
        </a:graphic>
      </p:graphicFrame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F06B2D0-0BB9-7140-BC75-80BA6483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5</a:t>
            </a:fld>
            <a:endParaRPr lang="da-DK" dirty="0"/>
          </a:p>
        </p:txBody>
      </p:sp>
      <p:sp>
        <p:nvSpPr>
          <p:cNvPr id="6" name="Pladsholder til dato 5">
            <a:extLst>
              <a:ext uri="{FF2B5EF4-FFF2-40B4-BE49-F238E27FC236}">
                <a16:creationId xmlns:a16="http://schemas.microsoft.com/office/drawing/2014/main" id="{15FA81EB-072D-FD44-AC54-39FDE6367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B7FC2BB0-6277-B94D-92AC-C92188185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4785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E19568-F7C7-D747-AC33-3F8325186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332656"/>
            <a:ext cx="11557000" cy="1008112"/>
          </a:xfrm>
        </p:spPr>
        <p:txBody>
          <a:bodyPr/>
          <a:lstStyle/>
          <a:p>
            <a:r>
              <a:rPr lang="da-DK" sz="3600" dirty="0"/>
              <a:t>Studie I – LT-FU resultater fra spørgeskema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BA187BD-F01F-9442-AEB6-B51A701B8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6120" y="1484784"/>
            <a:ext cx="5256584" cy="48965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/>
              <a:t>Functional impairments (one or more)	49%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Problems carrying heavy bags		41%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Problem reaching above the head	21%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Decreased hand and arm functioning	24%</a:t>
            </a:r>
          </a:p>
          <a:p>
            <a:pPr>
              <a:lnSpc>
                <a:spcPct val="150000"/>
              </a:lnSpc>
            </a:pPr>
            <a:r>
              <a:rPr lang="en-US" b="1" dirty="0"/>
              <a:t>Symptoms (one or more)		64%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Sensibility changes of the upper arm	23%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Pain in Breast region			53%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Pain in Shoulder			30%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Decreased shoulder mobility		26%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Swelling or heaviness of the arm		26%</a:t>
            </a:r>
          </a:p>
          <a:p>
            <a:pPr marL="342900" indent="-342900">
              <a:lnSpc>
                <a:spcPct val="150000"/>
              </a:lnSpc>
            </a:pPr>
            <a:endParaRPr lang="en-US" dirty="0"/>
          </a:p>
          <a:p>
            <a:pPr>
              <a:buNone/>
            </a:pPr>
            <a:r>
              <a:rPr lang="en-US" dirty="0"/>
              <a:t> 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083171D8-E7F3-A14C-AC7C-7D37EBC9C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6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B1E3ECAB-D317-5241-A1EB-FBB40BDDC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575D8F5-67C7-4E40-A11A-AB1B4C86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2995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7C4CC4-195B-2B4B-9D5D-9E10B6FB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149115"/>
            <a:ext cx="11557000" cy="1119645"/>
          </a:xfrm>
        </p:spPr>
        <p:txBody>
          <a:bodyPr/>
          <a:lstStyle/>
          <a:p>
            <a:r>
              <a:rPr lang="da-DK" sz="3200" dirty="0"/>
              <a:t>Studie I – LT-FU resultater ved objektive evaluering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F23E81-C17E-3F4A-A92B-4EDFD08A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9876" y="2348880"/>
            <a:ext cx="9936288" cy="3548682"/>
          </a:xfrm>
        </p:spPr>
        <p:txBody>
          <a:bodyPr/>
          <a:lstStyle/>
          <a:p>
            <a:r>
              <a:rPr lang="da-DK" sz="2400" b="1" dirty="0"/>
              <a:t>Forskelle mellem ‘opereret’ og ‘ikke-opereret’ side ved LT-FU:</a:t>
            </a:r>
          </a:p>
          <a:p>
            <a:pPr>
              <a:buNone/>
            </a:pPr>
            <a:r>
              <a:rPr lang="en-US" dirty="0"/>
              <a:t> 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D0F1BAB-900B-3B4C-9203-478AEB39B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7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AE31E6F-1465-C14F-B5B5-56EB4E6E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graphicFrame>
        <p:nvGraphicFramePr>
          <p:cNvPr id="6" name="Tabel 6">
            <a:extLst>
              <a:ext uri="{FF2B5EF4-FFF2-40B4-BE49-F238E27FC236}">
                <a16:creationId xmlns:a16="http://schemas.microsoft.com/office/drawing/2014/main" id="{91592838-63DB-A24B-B75B-7113A86305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406239"/>
              </p:ext>
            </p:extLst>
          </p:nvPr>
        </p:nvGraphicFramePr>
        <p:xfrm>
          <a:off x="1269876" y="2974697"/>
          <a:ext cx="964907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281901327"/>
                    </a:ext>
                  </a:extLst>
                </a:gridCol>
                <a:gridCol w="1896211">
                  <a:extLst>
                    <a:ext uri="{9D8B030D-6E8A-4147-A177-3AD203B41FA5}">
                      <a16:colId xmlns:a16="http://schemas.microsoft.com/office/drawing/2014/main" val="1419964403"/>
                    </a:ext>
                  </a:extLst>
                </a:gridCol>
                <a:gridCol w="1896211">
                  <a:extLst>
                    <a:ext uri="{9D8B030D-6E8A-4147-A177-3AD203B41FA5}">
                      <a16:colId xmlns:a16="http://schemas.microsoft.com/office/drawing/2014/main" val="960598682"/>
                    </a:ext>
                  </a:extLst>
                </a:gridCol>
                <a:gridCol w="1896211">
                  <a:extLst>
                    <a:ext uri="{9D8B030D-6E8A-4147-A177-3AD203B41FA5}">
                      <a16:colId xmlns:a16="http://schemas.microsoft.com/office/drawing/2014/main" val="35729442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Mean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95%CI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Range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5460837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Arm volume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34ml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(6 ; 62)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-162 to 340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4362687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Flexion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-5.5</a:t>
                      </a:r>
                      <a:r>
                        <a:rPr lang="en-US" b="1" baseline="30000" dirty="0"/>
                        <a:t>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(-8 ; -3)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-61 to 16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850941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Abduction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-5.4</a:t>
                      </a:r>
                      <a:r>
                        <a:rPr lang="en-US" b="1" baseline="30000" dirty="0"/>
                        <a:t>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(-9 ; -2)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-52 to 18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50088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Outward rotation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-7.9</a:t>
                      </a:r>
                      <a:r>
                        <a:rPr lang="en-US" b="1" baseline="30000" dirty="0"/>
                        <a:t>0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(-12 ; -4)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-79 to 23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7147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Sensibility changes, n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/>
                        <a:t>30 vs. 0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(43% vs. 0%)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-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9940242"/>
                  </a:ext>
                </a:extLst>
              </a:tr>
            </a:tbl>
          </a:graphicData>
        </a:graphic>
      </p:graphicFrame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D3E6CCAF-61B2-4440-AD31-BCEC3FFEE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55815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E14545-D906-5E4F-BFEC-E1F7B7A86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Studie I - </a:t>
            </a:r>
            <a:r>
              <a:rPr lang="da-DK" dirty="0" err="1"/>
              <a:t>KonKlusion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A7F4070-FCCB-BA4C-9898-65A94FD523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Kvinder behandlet for brystkræft, der havde symptomer og objektive fund på skulder, arm og brystmorbiditet 18 mdr. Efter brystkræftbehandlingen </a:t>
            </a:r>
          </a:p>
          <a:p>
            <a:pPr marL="342900" indent="-342900"/>
            <a:r>
              <a:rPr lang="da-DK" dirty="0"/>
              <a:t>- har persisterende symptomer ved gen-evaluering mere end 11 år efter brystkræft behandlingen.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Ved LT-FU beskrev 2/3 af deltagerne, at de havde et eller flere subjektive symptomer på skulder, arm og bryst-morbiditet.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Den objektive evaluering viste øget arm volumen og nedsat skulder mobilitet på den opererede side.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 objektive fund var milde eller beskedne, men anses for at kunne påvirke ADL.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C2B04F1-C63F-3A4E-B515-1FC708C87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8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AF5914E-A29F-FB40-956E-0E87E5A30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01201C9-257C-CD4F-B730-D2D7ACDD1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6929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B6DD-1B26-6F42-8630-3BA6F6348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Studie II &amp; III – formål + design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2AF0365-ACD7-2F47-8EE7-3EF7F7C19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820" y="1628800"/>
            <a:ext cx="10440343" cy="4265586"/>
          </a:xfrm>
        </p:spPr>
        <p:txBody>
          <a:bodyPr/>
          <a:lstStyle/>
          <a:p>
            <a:pPr indent="-180000">
              <a:buNone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Evaluere og sammenligne subjektive symptomer og objektive fund af skulder, arm og brystmorbiditet mellem patienter, der havde fået foretaget BCS +/- </a:t>
            </a:r>
            <a:r>
              <a:rPr lang="da-DK" dirty="0" err="1"/>
              <a:t>onkoplastisk</a:t>
            </a:r>
            <a:r>
              <a:rPr lang="da-DK" dirty="0"/>
              <a:t> teknik.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Evaluering af det kosmetiske resultat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 err="1"/>
              <a:t>Prospektivt</a:t>
            </a:r>
            <a:r>
              <a:rPr lang="da-DK" dirty="0"/>
              <a:t> med 18 </a:t>
            </a:r>
            <a:r>
              <a:rPr lang="da-DK" dirty="0" err="1"/>
              <a:t>mdr’s</a:t>
            </a:r>
            <a:r>
              <a:rPr lang="da-DK" dirty="0"/>
              <a:t> </a:t>
            </a:r>
            <a:r>
              <a:rPr lang="da-DK" dirty="0" err="1"/>
              <a:t>follow</a:t>
            </a:r>
            <a:r>
              <a:rPr lang="da-DK" dirty="0"/>
              <a:t> up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Spørgeskemaundersøgelser og objektiv evaluering inkl. </a:t>
            </a:r>
            <a:r>
              <a:rPr lang="da-DK" dirty="0" err="1"/>
              <a:t>Constant</a:t>
            </a:r>
            <a:r>
              <a:rPr lang="da-DK" dirty="0"/>
              <a:t> </a:t>
            </a:r>
            <a:r>
              <a:rPr lang="da-DK" dirty="0" err="1"/>
              <a:t>Shoulder</a:t>
            </a:r>
            <a:r>
              <a:rPr lang="da-DK" dirty="0"/>
              <a:t> Score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2451EE6-BFD3-3F48-BEB7-F4E28F1A1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0C1E0A-682D-40DC-B1EA-26C007FDC330}" type="slidenum">
              <a:rPr lang="da-DK" smtClean="0"/>
              <a:pPr>
                <a:defRPr/>
              </a:pPr>
              <a:t>9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1331EDF-C1F1-F342-8783-320FDA2BD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a-DK"/>
              <a:t>18.01.2021</a:t>
            </a:r>
            <a:endParaRPr lang="da-DK" dirty="0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AB16FF15-3457-9643-87C5-8E3F1BDD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920301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474598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08929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6235437375566864"/>
</p:tagLst>
</file>

<file path=ppt/theme/theme1.xml><?xml version="1.0" encoding="utf-8"?>
<a:theme xmlns:a="http://schemas.openxmlformats.org/drawingml/2006/main" name="AU 16:9">
  <a:themeElements>
    <a:clrScheme name="AU_Blue">
      <a:dk1>
        <a:srgbClr val="000000"/>
      </a:dk1>
      <a:lt1>
        <a:srgbClr val="FFFFFF"/>
      </a:lt1>
      <a:dk2>
        <a:srgbClr val="002546"/>
      </a:dk2>
      <a:lt2>
        <a:srgbClr val="002546"/>
      </a:lt2>
      <a:accent1>
        <a:srgbClr val="0A1439"/>
      </a:accent1>
      <a:accent2>
        <a:srgbClr val="183D83"/>
      </a:accent2>
      <a:accent3>
        <a:srgbClr val="87D1F4"/>
      </a:accent3>
      <a:accent4>
        <a:srgbClr val="33525F"/>
      </a:accent4>
      <a:accent5>
        <a:srgbClr val="548195"/>
      </a:accent5>
      <a:accent6>
        <a:srgbClr val="C6C6C6"/>
      </a:accent6>
      <a:hlink>
        <a:srgbClr val="03428E"/>
      </a:hlink>
      <a:folHlink>
        <a:srgbClr val="03428E"/>
      </a:folHlink>
    </a:clrScheme>
    <a:fontScheme name="AU Passata">
      <a:majorFont>
        <a:latin typeface="AU Passata"/>
        <a:ea typeface=""/>
        <a:cs typeface=""/>
      </a:majorFont>
      <a:minorFont>
        <a:latin typeface="AU Passa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914400" rtl="0" eaLnBrk="1" fontAlgn="base" latinLnBrk="0" hangingPunct="1">
          <a:lnSpc>
            <a:spcPct val="950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sz="1600" b="0" i="0" u="none" strike="noStrike" cap="none" normalizeH="0" baseline="0" dirty="0" err="1">
            <a:ln>
              <a:noFill/>
            </a:ln>
            <a:solidFill>
              <a:schemeClr val="bg1"/>
            </a:solidFill>
            <a:effectLst/>
            <a:latin typeface="AU Passat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2"/>
        </a:solidFill>
        <a:ln w="1778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ts val="3600"/>
          </a:lnSpc>
          <a:spcBef>
            <a:spcPct val="0"/>
          </a:spcBef>
          <a:spcAft>
            <a:spcPct val="0"/>
          </a:spcAft>
          <a:buClrTx/>
          <a:buSzTx/>
          <a:buFont typeface="AU Passata" pitchFamily="34" charset="0"/>
          <a:buNone/>
          <a:tabLst/>
          <a:defRPr kumimoji="0" lang="en-US" sz="3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U Passata" pitchFamily="34" charset="0"/>
          </a:defRPr>
        </a:defPPr>
      </a:lstStyle>
    </a:lnDef>
    <a:txDef>
      <a:spPr>
        <a:noFill/>
      </a:spPr>
      <a:bodyPr wrap="square" lIns="0" tIns="0" rIns="0" bIns="0" rtlCol="0">
        <a:spAutoFit/>
      </a:bodyPr>
      <a:lstStyle>
        <a:defPPr>
          <a:lnSpc>
            <a:spcPct val="95000"/>
          </a:lnSpc>
          <a:defRPr sz="1600"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U PowerPoint Template 16-9.potx" id="{7A6F7BDC-B87C-43B1-A03F-8FC29EB8E4AA}" vid="{0342C178-0357-4DD1-B9D7-A15D067ACA9C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1384</Words>
  <Application>Microsoft Office PowerPoint</Application>
  <PresentationFormat>Brugerdefineret</PresentationFormat>
  <Paragraphs>374</Paragraphs>
  <Slides>19</Slides>
  <Notes>19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19</vt:i4>
      </vt:variant>
    </vt:vector>
  </HeadingPairs>
  <TitlesOfParts>
    <vt:vector size="28" baseType="lpstr">
      <vt:lpstr>Arial</vt:lpstr>
      <vt:lpstr>Georgia</vt:lpstr>
      <vt:lpstr>Calibri</vt:lpstr>
      <vt:lpstr>Symbol</vt:lpstr>
      <vt:lpstr>AU Peto</vt:lpstr>
      <vt:lpstr>AU Passata Light</vt:lpstr>
      <vt:lpstr>Wingdings 3</vt:lpstr>
      <vt:lpstr>AU Passata</vt:lpstr>
      <vt:lpstr>AU 16:9</vt:lpstr>
      <vt:lpstr>Skulderfunktion og senfølger efter operation med onkoplastisk Teknik for brystkræft</vt:lpstr>
      <vt:lpstr>formål</vt:lpstr>
      <vt:lpstr>Onkoplastisk brystkirurgi - OPS</vt:lpstr>
      <vt:lpstr>Studie-design</vt:lpstr>
      <vt:lpstr>StudIE I – Deltagere ved LT-FU &amp; oprindelige studie</vt:lpstr>
      <vt:lpstr>Studie I – LT-FU resultater fra spørgeskema</vt:lpstr>
      <vt:lpstr>Studie I – LT-FU resultater ved objektive evaluering</vt:lpstr>
      <vt:lpstr>Studie I - KonKlusion</vt:lpstr>
      <vt:lpstr>Studie II &amp; III – formål + design</vt:lpstr>
      <vt:lpstr>StudIE II - deltagere</vt:lpstr>
      <vt:lpstr>StudIE II – resultater</vt:lpstr>
      <vt:lpstr>Studie II - resultater</vt:lpstr>
      <vt:lpstr>Studie II - resultater</vt:lpstr>
      <vt:lpstr>Studie II - konklusion</vt:lpstr>
      <vt:lpstr>Studie III - resultater</vt:lpstr>
      <vt:lpstr>Studie III – kosmetisk resultat</vt:lpstr>
      <vt:lpstr>Studie III - konklusion</vt:lpstr>
      <vt:lpstr>Samlet konklusion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2020-08-21T08:45:37Z</dcterms:created>
  <dcterms:modified xsi:type="dcterms:W3CDTF">2021-01-15T06:38:30Z</dcterms:modified>
</cp:coreProperties>
</file>