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9" r:id="rId6"/>
    <p:sldId id="265" r:id="rId7"/>
    <p:sldId id="258" r:id="rId8"/>
    <p:sldId id="263" r:id="rId9"/>
    <p:sldId id="264" r:id="rId10"/>
    <p:sldId id="269" r:id="rId11"/>
    <p:sldId id="270" r:id="rId12"/>
    <p:sldId id="271" r:id="rId13"/>
    <p:sldId id="266" r:id="rId14"/>
    <p:sldId id="267" r:id="rId15"/>
    <p:sldId id="268" r:id="rId16"/>
    <p:sldId id="262" r:id="rId17"/>
    <p:sldId id="261" r:id="rId18"/>
    <p:sldId id="260" r:id="rId19"/>
    <p:sldId id="278" r:id="rId20"/>
    <p:sldId id="276" r:id="rId21"/>
    <p:sldId id="275" r:id="rId22"/>
    <p:sldId id="277" r:id="rId23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27"/>
  </p:normalViewPr>
  <p:slideViewPr>
    <p:cSldViewPr snapToGrid="0" snapToObjects="1">
      <p:cViewPr varScale="1">
        <p:scale>
          <a:sx n="150" d="100"/>
          <a:sy n="150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225DC0-0CCA-D046-ABA8-DF2168A7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E29-E349-6041-AEAC-25B33C62C61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F354A6-1C87-E74E-92C4-173B9353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918-E9DA-014F-8BE4-75FC8E0552EF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81B02B74-AEF4-2E49-A0C5-8F34AD889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440000"/>
            <a:ext cx="8460000" cy="316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653B5CC7-B619-4142-A27F-AF346F7E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480000" cy="90000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11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39DD2-FEA5-E242-8744-32CF3931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F1CFE9-94F5-A84F-9BBE-28B13E2C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26281-C813-DC40-A3CF-303C1ADA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E29-E349-6041-AEAC-25B33C62C61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D9A3D0-DEA3-8647-BC14-64727D97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918-E9DA-014F-8BE4-75FC8E0552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3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C7A65-6612-0E4D-86F3-F49CD856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4D0951-F7B5-324E-A5C5-207942AB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4104000" cy="31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B3ABA7-37FC-E140-8317-890279F67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40000"/>
            <a:ext cx="4104000" cy="31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DF1523-CE02-C143-8BEE-A96A5E0A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E29-E349-6041-AEAC-25B33C62C61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8C02E8-A0AE-E24A-80AF-598BE850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918-E9DA-014F-8BE4-75FC8E0552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8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29785-5967-3145-A420-AEC3F8C4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04C5BC-3EEF-2342-8918-F2BACC9F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E29-E349-6041-AEAC-25B33C62C61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18F498-8AF6-3B4B-91DE-1BEF8582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918-E9DA-014F-8BE4-75FC8E0552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6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82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F11BE-219C-2B4E-A3BB-F556A3F3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7" y="360000"/>
            <a:ext cx="4032000" cy="90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C46D8A-DFEA-B84B-A4EC-9DD3F5537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0" y="936000"/>
            <a:ext cx="4320000" cy="36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2E2A19-31EA-6F4B-AE28-6ED215205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439997"/>
            <a:ext cx="4031999" cy="316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30B013-BCA2-B84D-AB86-5156FBF6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E29-E349-6041-AEAC-25B33C62C61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FBD1C6-203B-B842-9AB8-2035925A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918-E9DA-014F-8BE4-75FC8E0552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6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8766A8-6C08-8944-94B4-1905BBCA3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44000" y="936000"/>
            <a:ext cx="4320000" cy="3672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583CC4-F82B-6C45-99E6-FE41C881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000" y="4767263"/>
            <a:ext cx="2057400" cy="273844"/>
          </a:xfrm>
        </p:spPr>
        <p:txBody>
          <a:bodyPr/>
          <a:lstStyle/>
          <a:p>
            <a:fld id="{A3D7CE29-E349-6041-AEAC-25B33C62C61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0952AC-35AE-A04D-B026-62844174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918-E9DA-014F-8BE4-75FC8E0552EF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2021D58-5BAD-4440-A39F-B1BEBDBB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7" y="360000"/>
            <a:ext cx="4032000" cy="90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580561A2-59D3-BF43-8BA7-3033CBF85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439997"/>
            <a:ext cx="4031999" cy="316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75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4E06A4-9302-F649-82AF-12CC11BB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480000" cy="90000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2375DD-1DE2-F046-BE7F-62AF3F465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440000"/>
            <a:ext cx="84600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5D4A4A-C891-F245-A9A9-C8F2BD0CD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47664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7CE29-E349-6041-AEAC-25B33C62C61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4B61D-B1A2-654B-B26B-2FC3794A3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755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32918-E9DA-014F-8BE4-75FC8E0552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8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B1DB56BE-C8BB-4787-AF73-5D63E4559422}"/>
              </a:ext>
            </a:extLst>
          </p:cNvPr>
          <p:cNvSpPr txBox="1">
            <a:spLocks/>
          </p:cNvSpPr>
          <p:nvPr/>
        </p:nvSpPr>
        <p:spPr>
          <a:xfrm>
            <a:off x="360000" y="526005"/>
            <a:ext cx="6480000" cy="900000"/>
          </a:xfrm>
          <a:prstGeom prst="rect">
            <a:avLst/>
          </a:prstGeom>
        </p:spPr>
        <p:txBody>
          <a:bodyPr vert="horz" lIns="9000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Birgitte V. Offersen</a:t>
            </a:r>
            <a:br>
              <a:rPr lang="en-GB" dirty="0"/>
            </a:br>
            <a:r>
              <a:rPr lang="en-GB" dirty="0"/>
              <a:t>Dept. of </a:t>
            </a:r>
            <a:r>
              <a:rPr lang="en-GB" sz="1600" dirty="0"/>
              <a:t>Experimental Clinical Oncology, </a:t>
            </a:r>
            <a:br>
              <a:rPr lang="en-GB" sz="1600" dirty="0"/>
            </a:br>
            <a:r>
              <a:rPr lang="en-GB" sz="1600" dirty="0"/>
              <a:t>Aarhus University Hospital, </a:t>
            </a:r>
            <a:br>
              <a:rPr lang="en-GB" sz="1600" dirty="0"/>
            </a:br>
            <a:r>
              <a:rPr lang="en-GB" sz="1600" dirty="0"/>
              <a:t>Denmark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0CC90081-2B98-4760-ABDC-2E2383AAB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34" t="21045" r="4480" b="35054"/>
          <a:stretch/>
        </p:blipFill>
        <p:spPr>
          <a:xfrm>
            <a:off x="360000" y="1489433"/>
            <a:ext cx="6972603" cy="2742035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A791D142-9CC6-47FC-833C-7D164BED63EC}"/>
              </a:ext>
            </a:extLst>
          </p:cNvPr>
          <p:cNvSpPr txBox="1"/>
          <p:nvPr/>
        </p:nvSpPr>
        <p:spPr>
          <a:xfrm>
            <a:off x="4477334" y="4317413"/>
            <a:ext cx="28552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Journal of Clinical Oncology 2020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B589B0F-9E81-4938-A446-1D43EB7C1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AB6C4F57-7F3A-4813-A352-473A24CE0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DED2CAA9-AC48-4477-8F4C-BC0028FC295C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</p:spTree>
    <p:extLst>
      <p:ext uri="{BB962C8B-B14F-4D97-AF65-F5344CB8AC3E}">
        <p14:creationId xmlns:p14="http://schemas.microsoft.com/office/powerpoint/2010/main" val="396856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D663B5F-A3A7-43C1-98F7-C697CDF90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35" t="12466" r="24300" b="9532"/>
          <a:stretch/>
        </p:blipFill>
        <p:spPr>
          <a:xfrm>
            <a:off x="365476" y="100918"/>
            <a:ext cx="1879799" cy="279992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77B49A5-67F0-4B5A-9CA0-DAE4D2CD1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43" t="22031" r="23652" b="14156"/>
          <a:stretch/>
        </p:blipFill>
        <p:spPr>
          <a:xfrm>
            <a:off x="378988" y="2877847"/>
            <a:ext cx="1915977" cy="226029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594F8F1-11DA-4D78-AFDD-F8B8F0B698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00" t="15099" r="6945" b="4155"/>
          <a:stretch/>
        </p:blipFill>
        <p:spPr>
          <a:xfrm>
            <a:off x="2822503" y="1722457"/>
            <a:ext cx="1975040" cy="295681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A2280C4-4E5D-4556-8F84-6D91B5CE9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35" t="12428" r="24300" b="80534"/>
          <a:stretch/>
        </p:blipFill>
        <p:spPr>
          <a:xfrm>
            <a:off x="2822503" y="1473404"/>
            <a:ext cx="1919826" cy="25801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FF4910C4-5EA7-433E-970D-DB8FB85F5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91" t="71492" r="25541" b="26902"/>
          <a:stretch/>
        </p:blipFill>
        <p:spPr>
          <a:xfrm>
            <a:off x="2000187" y="3795070"/>
            <a:ext cx="81360" cy="61200"/>
          </a:xfrm>
          <a:prstGeom prst="rect">
            <a:avLst/>
          </a:prstGeom>
        </p:spPr>
      </p:pic>
      <p:sp>
        <p:nvSpPr>
          <p:cNvPr id="12" name="Text Box 23">
            <a:extLst>
              <a:ext uri="{FF2B5EF4-FFF2-40B4-BE49-F238E27FC236}">
                <a16:creationId xmlns:a16="http://schemas.microsoft.com/office/drawing/2014/main" id="{4D86E06D-6522-4BB2-B76E-77ABBE9F9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432" y="114980"/>
            <a:ext cx="4333794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 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8BDC45D-8794-4C82-BB57-A41E6D253839}"/>
              </a:ext>
            </a:extLst>
          </p:cNvPr>
          <p:cNvSpPr txBox="1"/>
          <p:nvPr/>
        </p:nvSpPr>
        <p:spPr>
          <a:xfrm>
            <a:off x="4250927" y="4399918"/>
            <a:ext cx="46519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2">
                    <a:lumMod val="50000"/>
                  </a:schemeClr>
                </a:solidFill>
              </a:rPr>
              <a:t>160 (17)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9CEA49F9-E064-4268-A45A-4B600354E9FA}"/>
              </a:ext>
            </a:extLst>
          </p:cNvPr>
          <p:cNvCxnSpPr/>
          <p:nvPr/>
        </p:nvCxnSpPr>
        <p:spPr>
          <a:xfrm>
            <a:off x="4171950" y="4431506"/>
            <a:ext cx="544169" cy="0"/>
          </a:xfrm>
          <a:prstGeom prst="line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3BC0A23-7291-4541-A05B-9252E072B0EE}"/>
              </a:ext>
            </a:extLst>
          </p:cNvPr>
          <p:cNvCxnSpPr/>
          <p:nvPr/>
        </p:nvCxnSpPr>
        <p:spPr>
          <a:xfrm>
            <a:off x="4186236" y="4548191"/>
            <a:ext cx="5441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CAC9C3B5-DF82-4174-A4AE-F19504CAC58D}"/>
              </a:ext>
            </a:extLst>
          </p:cNvPr>
          <p:cNvSpPr/>
          <p:nvPr/>
        </p:nvSpPr>
        <p:spPr>
          <a:xfrm>
            <a:off x="315786" y="1001073"/>
            <a:ext cx="580709" cy="258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9E6CCEF-2295-4BE9-A682-55799915F8AF}"/>
              </a:ext>
            </a:extLst>
          </p:cNvPr>
          <p:cNvSpPr/>
          <p:nvPr/>
        </p:nvSpPr>
        <p:spPr>
          <a:xfrm>
            <a:off x="323984" y="1725606"/>
            <a:ext cx="580709" cy="258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9FC515D-0618-4799-A8C7-D3ED8DB1C6D2}"/>
              </a:ext>
            </a:extLst>
          </p:cNvPr>
          <p:cNvSpPr/>
          <p:nvPr/>
        </p:nvSpPr>
        <p:spPr>
          <a:xfrm>
            <a:off x="375587" y="4757663"/>
            <a:ext cx="580709" cy="258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E6482C3-42F9-439F-A25A-D83B68C86742}"/>
              </a:ext>
            </a:extLst>
          </p:cNvPr>
          <p:cNvSpPr/>
          <p:nvPr/>
        </p:nvSpPr>
        <p:spPr>
          <a:xfrm>
            <a:off x="3035721" y="2055507"/>
            <a:ext cx="580709" cy="258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1B1133C-E795-41DE-ADDD-A037F265C47B}"/>
              </a:ext>
            </a:extLst>
          </p:cNvPr>
          <p:cNvSpPr/>
          <p:nvPr/>
        </p:nvSpPr>
        <p:spPr>
          <a:xfrm>
            <a:off x="2822503" y="4160487"/>
            <a:ext cx="580709" cy="258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81791528-B87B-4364-B772-0FAA76C02265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79412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FFF1DB1-27A8-453E-99AE-A59C1340D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18" t="14943" r="12737" b="7225"/>
          <a:stretch/>
        </p:blipFill>
        <p:spPr>
          <a:xfrm>
            <a:off x="524177" y="1015579"/>
            <a:ext cx="3520084" cy="3446244"/>
          </a:xfrm>
          <a:prstGeom prst="rect">
            <a:avLst/>
          </a:prstGeom>
        </p:spPr>
      </p:pic>
      <p:sp>
        <p:nvSpPr>
          <p:cNvPr id="6" name="Pladsholder til indhold 9">
            <a:extLst>
              <a:ext uri="{FF2B5EF4-FFF2-40B4-BE49-F238E27FC236}">
                <a16:creationId xmlns:a16="http://schemas.microsoft.com/office/drawing/2014/main" id="{C465641D-8B9D-4BC6-B141-8E48BA9B7392}"/>
              </a:ext>
            </a:extLst>
          </p:cNvPr>
          <p:cNvSpPr txBox="1">
            <a:spLocks/>
          </p:cNvSpPr>
          <p:nvPr/>
        </p:nvSpPr>
        <p:spPr>
          <a:xfrm>
            <a:off x="4429945" y="1056713"/>
            <a:ext cx="4189878" cy="17718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Median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follow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up 7.29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endParaRPr lang="da-D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univariate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, 40 Gy / 15 fr is not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with an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induration</a:t>
            </a:r>
            <a:endParaRPr lang="da-D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ED5B4E2-75F9-4484-B9F1-4B1FC5F53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F7AFA88-B242-4D3E-9573-9654E65E7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94F2F81-7969-4A2C-92E7-B33B0DEA0538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AC8D481B-FFA3-41C9-82A9-0A98821B8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7" y="103483"/>
            <a:ext cx="6368731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Induration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Main 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(N=1830)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2AF34AA-ADE0-486A-9727-949382109BA7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73895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1DE020A-0544-4711-A7AB-96E4D5120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81" t="13284" r="19998" b="7068"/>
          <a:stretch/>
        </p:blipFill>
        <p:spPr>
          <a:xfrm rot="5400000">
            <a:off x="1654249" y="-850714"/>
            <a:ext cx="3564674" cy="676215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0D726CA-84B1-4EA9-B496-5C986D2F9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17CDFD7-615B-481B-B952-E44D123E1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8273E4B-87EB-47B2-8870-45F58045287D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6065934E-0B0D-4F4E-AAED-0828A3204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5993522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 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morbidities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C304A3A-156A-4E87-8B03-8C8A405E2606}"/>
              </a:ext>
            </a:extLst>
          </p:cNvPr>
          <p:cNvSpPr/>
          <p:nvPr/>
        </p:nvSpPr>
        <p:spPr>
          <a:xfrm>
            <a:off x="6439766" y="1783453"/>
            <a:ext cx="279622" cy="20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6A858DB-8099-4835-A3FB-47CD841255CC}"/>
              </a:ext>
            </a:extLst>
          </p:cNvPr>
          <p:cNvSpPr/>
          <p:nvPr/>
        </p:nvSpPr>
        <p:spPr>
          <a:xfrm>
            <a:off x="6439766" y="1564865"/>
            <a:ext cx="279622" cy="20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8E4A90D-974E-4286-BD05-740D66D18244}"/>
              </a:ext>
            </a:extLst>
          </p:cNvPr>
          <p:cNvSpPr/>
          <p:nvPr/>
        </p:nvSpPr>
        <p:spPr>
          <a:xfrm>
            <a:off x="6439766" y="2244834"/>
            <a:ext cx="279622" cy="20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EEEF134-8363-432F-BC95-F3ACD24AB734}"/>
              </a:ext>
            </a:extLst>
          </p:cNvPr>
          <p:cNvSpPr/>
          <p:nvPr/>
        </p:nvSpPr>
        <p:spPr>
          <a:xfrm>
            <a:off x="6439766" y="2712836"/>
            <a:ext cx="279622" cy="20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8F95F80-43B7-4F4C-BF75-677060D06342}"/>
              </a:ext>
            </a:extLst>
          </p:cNvPr>
          <p:cNvSpPr/>
          <p:nvPr/>
        </p:nvSpPr>
        <p:spPr>
          <a:xfrm>
            <a:off x="6439766" y="3421659"/>
            <a:ext cx="279622" cy="20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DF038BA-54EC-4B00-9613-79BD3CCBF116}"/>
              </a:ext>
            </a:extLst>
          </p:cNvPr>
          <p:cNvSpPr/>
          <p:nvPr/>
        </p:nvSpPr>
        <p:spPr>
          <a:xfrm>
            <a:off x="2641615" y="1783453"/>
            <a:ext cx="279622" cy="20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E1507A8-8C59-4C4D-B425-1AD962CC98F4}"/>
              </a:ext>
            </a:extLst>
          </p:cNvPr>
          <p:cNvSpPr/>
          <p:nvPr/>
        </p:nvSpPr>
        <p:spPr>
          <a:xfrm>
            <a:off x="2596677" y="2244834"/>
            <a:ext cx="279622" cy="20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628050C-D101-4952-91C0-C118A0C0BD88}"/>
              </a:ext>
            </a:extLst>
          </p:cNvPr>
          <p:cNvSpPr/>
          <p:nvPr/>
        </p:nvSpPr>
        <p:spPr>
          <a:xfrm>
            <a:off x="2564898" y="3409100"/>
            <a:ext cx="279622" cy="20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69922D4-AFC4-4F0D-82AF-4B20770A57EE}"/>
              </a:ext>
            </a:extLst>
          </p:cNvPr>
          <p:cNvSpPr/>
          <p:nvPr/>
        </p:nvSpPr>
        <p:spPr>
          <a:xfrm>
            <a:off x="4472551" y="1783453"/>
            <a:ext cx="279622" cy="20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29D7C24-C969-4FBE-B59B-F5027C5F3D01}"/>
              </a:ext>
            </a:extLst>
          </p:cNvPr>
          <p:cNvSpPr txBox="1"/>
          <p:nvPr/>
        </p:nvSpPr>
        <p:spPr>
          <a:xfrm>
            <a:off x="454248" y="4316108"/>
            <a:ext cx="493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difference or </a:t>
            </a:r>
            <a:r>
              <a:rPr lang="da-DK" sz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da-DK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da-DK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40Gy </a:t>
            </a:r>
            <a:r>
              <a:rPr lang="da-DK" sz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</a:t>
            </a:r>
            <a:r>
              <a:rPr lang="da-DK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a-DK" sz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endpoint</a:t>
            </a:r>
            <a:r>
              <a:rPr lang="da-DK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time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3A1A61B6-BC76-4D1C-805D-D155494F569C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2E93512-B4AE-4F51-AC89-C58833F71AF2}"/>
              </a:ext>
            </a:extLst>
          </p:cNvPr>
          <p:cNvSpPr txBox="1"/>
          <p:nvPr/>
        </p:nvSpPr>
        <p:spPr>
          <a:xfrm>
            <a:off x="6817663" y="1526325"/>
            <a:ext cx="1120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rgbClr val="FF0000"/>
                </a:solidFill>
              </a:rPr>
              <a:t>Fasthed i bryst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EB185672-4389-4D17-8BC4-614E17199611}"/>
              </a:ext>
            </a:extLst>
          </p:cNvPr>
          <p:cNvSpPr txBox="1"/>
          <p:nvPr/>
        </p:nvSpPr>
        <p:spPr>
          <a:xfrm>
            <a:off x="6817663" y="1755355"/>
            <a:ext cx="23567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rgbClr val="FF0000"/>
                </a:solidFill>
              </a:rPr>
              <a:t>Pænt kosmetisk udseende af bryst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FCE7361B-975A-4109-8AE5-C7FED9BBBFAC}"/>
              </a:ext>
            </a:extLst>
          </p:cNvPr>
          <p:cNvSpPr txBox="1"/>
          <p:nvPr/>
        </p:nvSpPr>
        <p:spPr>
          <a:xfrm>
            <a:off x="6803030" y="2244834"/>
            <a:ext cx="14253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rgbClr val="FF0000"/>
                </a:solidFill>
              </a:rPr>
              <a:t>Misfarvning af bryst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A2E69559-A3EC-45F7-BCF1-11941EE10070}"/>
              </a:ext>
            </a:extLst>
          </p:cNvPr>
          <p:cNvSpPr txBox="1"/>
          <p:nvPr/>
        </p:nvSpPr>
        <p:spPr>
          <a:xfrm>
            <a:off x="6803266" y="2730717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rgbClr val="FF0000"/>
                </a:solidFill>
              </a:rPr>
              <a:t>Ødem i bryst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1D412C7F-4FEF-45BB-8996-6F414C568164}"/>
              </a:ext>
            </a:extLst>
          </p:cNvPr>
          <p:cNvSpPr txBox="1"/>
          <p:nvPr/>
        </p:nvSpPr>
        <p:spPr>
          <a:xfrm>
            <a:off x="6803030" y="3443451"/>
            <a:ext cx="1762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rgbClr val="FF0000"/>
                </a:solidFill>
              </a:rPr>
              <a:t>Ændret følesans på bryst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A2B8F27-CB8D-4383-BF05-DEF16592C68C}"/>
              </a:ext>
            </a:extLst>
          </p:cNvPr>
          <p:cNvSpPr txBox="1"/>
          <p:nvPr/>
        </p:nvSpPr>
        <p:spPr>
          <a:xfrm>
            <a:off x="6817663" y="2010051"/>
            <a:ext cx="2034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Karsprængning i hud på bryst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787699F5-86B1-4412-8556-399352F384FF}"/>
              </a:ext>
            </a:extLst>
          </p:cNvPr>
          <p:cNvSpPr txBox="1"/>
          <p:nvPr/>
        </p:nvSpPr>
        <p:spPr>
          <a:xfrm>
            <a:off x="6803030" y="2487776"/>
            <a:ext cx="17508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Udseende af ar på bryst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90727A7A-2920-46C8-ABF3-4D1C3F5446DC}"/>
              </a:ext>
            </a:extLst>
          </p:cNvPr>
          <p:cNvSpPr txBox="1"/>
          <p:nvPr/>
        </p:nvSpPr>
        <p:spPr>
          <a:xfrm>
            <a:off x="6813340" y="2969793"/>
            <a:ext cx="1075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Smerte i bryst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14F94E6C-B1E2-4524-8F4A-5C5CE0A4D079}"/>
              </a:ext>
            </a:extLst>
          </p:cNvPr>
          <p:cNvSpPr txBox="1"/>
          <p:nvPr/>
        </p:nvSpPr>
        <p:spPr>
          <a:xfrm>
            <a:off x="6813340" y="3230715"/>
            <a:ext cx="2252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Bruger smertestillende </a:t>
            </a:r>
            <a:r>
              <a:rPr lang="da-DK" sz="1100" dirty="0" err="1"/>
              <a:t>pga</a:t>
            </a:r>
            <a:r>
              <a:rPr lang="da-DK" sz="1100" dirty="0"/>
              <a:t> bryst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4C00E2C2-8364-4493-BC36-A71DBB702AD7}"/>
              </a:ext>
            </a:extLst>
          </p:cNvPr>
          <p:cNvSpPr txBox="1"/>
          <p:nvPr/>
        </p:nvSpPr>
        <p:spPr>
          <a:xfrm>
            <a:off x="6803266" y="3672481"/>
            <a:ext cx="1340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err="1"/>
              <a:t>Pt</a:t>
            </a:r>
            <a:r>
              <a:rPr lang="da-DK" sz="1100" dirty="0"/>
              <a:t> tilfreds m bryst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0C71F7ED-844F-462D-BDCC-7512A8566406}"/>
              </a:ext>
            </a:extLst>
          </p:cNvPr>
          <p:cNvSpPr txBox="1"/>
          <p:nvPr/>
        </p:nvSpPr>
        <p:spPr>
          <a:xfrm>
            <a:off x="6803266" y="3907141"/>
            <a:ext cx="2106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err="1"/>
              <a:t>Pt</a:t>
            </a:r>
            <a:r>
              <a:rPr lang="da-DK" sz="1100" dirty="0"/>
              <a:t> tilfreds m bryst </a:t>
            </a:r>
            <a:r>
              <a:rPr lang="da-DK" sz="1100" dirty="0" err="1"/>
              <a:t>sml</a:t>
            </a:r>
            <a:r>
              <a:rPr lang="da-DK" sz="1100" dirty="0"/>
              <a:t> med modsat side</a:t>
            </a:r>
          </a:p>
        </p:txBody>
      </p:sp>
    </p:spTree>
    <p:extLst>
      <p:ext uri="{BB962C8B-B14F-4D97-AF65-F5344CB8AC3E}">
        <p14:creationId xmlns:p14="http://schemas.microsoft.com/office/powerpoint/2010/main" val="340103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F754C37-B9E9-4140-9CE5-9380417C8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68" t="21708" r="2447" b="4724"/>
          <a:stretch/>
        </p:blipFill>
        <p:spPr>
          <a:xfrm>
            <a:off x="121567" y="649942"/>
            <a:ext cx="8050557" cy="414198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6501E4E-1044-4BCA-8618-6642227B0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751B4E2-C268-4A8E-833D-15F0E127E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43997E9-A643-424D-902E-CE18383F4E47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5CC0229C-BB2D-4494-97C2-0B19F5BF5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64163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Induration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preplanned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subgroups</a:t>
            </a:r>
            <a:endParaRPr lang="da-DK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3A262CE-DE06-48A3-BA16-A31687DE8E59}"/>
              </a:ext>
            </a:extLst>
          </p:cNvPr>
          <p:cNvSpPr/>
          <p:nvPr/>
        </p:nvSpPr>
        <p:spPr>
          <a:xfrm>
            <a:off x="2926807" y="2885447"/>
            <a:ext cx="797390" cy="304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FC63185-CE3B-4081-982D-FFE6496562B2}"/>
              </a:ext>
            </a:extLst>
          </p:cNvPr>
          <p:cNvSpPr/>
          <p:nvPr/>
        </p:nvSpPr>
        <p:spPr>
          <a:xfrm>
            <a:off x="4935282" y="2885447"/>
            <a:ext cx="797390" cy="304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BB3DF96-7404-45C3-9C9D-F86D81EECC48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48926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56526BA-971B-4E28-9773-30CB4E0A3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22" t="20009" r="3036" b="4793"/>
          <a:stretch/>
        </p:blipFill>
        <p:spPr>
          <a:xfrm>
            <a:off x="306918" y="1120588"/>
            <a:ext cx="6877502" cy="364478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E6CB6C7-B0C1-4F4F-B0EB-A5DF405E3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7C8453E-6E3D-46D0-B478-8B0A76366A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64C6D12-48B2-4A6D-830C-BE5288206885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BA3184F8-E54D-4628-B28B-0C6D74257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6416300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Induration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preplanned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subgroups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fractionation</a:t>
            </a:r>
            <a:endParaRPr lang="da-DK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4A5D59E-8D25-441A-B720-F0B45F11FB5D}"/>
              </a:ext>
            </a:extLst>
          </p:cNvPr>
          <p:cNvSpPr txBox="1"/>
          <p:nvPr/>
        </p:nvSpPr>
        <p:spPr>
          <a:xfrm>
            <a:off x="4291992" y="3494645"/>
            <a:ext cx="23531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40Gy/15fr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worsen</a:t>
            </a:r>
            <a:r>
              <a:rPr lang="da-DK" dirty="0"/>
              <a:t> the RT-</a:t>
            </a:r>
            <a:r>
              <a:rPr lang="da-DK" dirty="0" err="1"/>
              <a:t>related</a:t>
            </a:r>
            <a:r>
              <a:rPr lang="da-DK" dirty="0"/>
              <a:t> </a:t>
            </a:r>
            <a:r>
              <a:rPr lang="da-DK" dirty="0" err="1"/>
              <a:t>morbidity</a:t>
            </a:r>
            <a:r>
              <a:rPr lang="da-DK" dirty="0"/>
              <a:t> from </a:t>
            </a:r>
            <a:r>
              <a:rPr lang="da-DK" dirty="0" err="1"/>
              <a:t>other</a:t>
            </a:r>
            <a:r>
              <a:rPr lang="da-DK" dirty="0"/>
              <a:t> causes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509ABF8-B8FE-448E-BC0F-AA06DF1D4C46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13392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CBA38A3-FFEC-4E9F-A0FF-3EAAD3162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77" t="13598" r="19119" b="10516"/>
          <a:stretch/>
        </p:blipFill>
        <p:spPr>
          <a:xfrm>
            <a:off x="160237" y="851015"/>
            <a:ext cx="3285362" cy="321885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06B6ADE-CF56-4760-8CCF-BA85F260191E}"/>
              </a:ext>
            </a:extLst>
          </p:cNvPr>
          <p:cNvSpPr txBox="1"/>
          <p:nvPr/>
        </p:nvSpPr>
        <p:spPr>
          <a:xfrm>
            <a:off x="3604727" y="3745990"/>
            <a:ext cx="2533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LRR / </a:t>
            </a:r>
            <a:r>
              <a:rPr lang="da-DK" dirty="0" err="1"/>
              <a:t>number</a:t>
            </a:r>
            <a:r>
              <a:rPr lang="da-DK" dirty="0"/>
              <a:t> of patients</a:t>
            </a:r>
          </a:p>
          <a:p>
            <a:r>
              <a:rPr lang="da-DK" dirty="0"/>
              <a:t>50Gy: 19 / 814</a:t>
            </a:r>
          </a:p>
          <a:p>
            <a:r>
              <a:rPr lang="da-DK" dirty="0"/>
              <a:t>40Gy: 14 / 794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009D1ED-C6A4-4ADB-9553-54B70638D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5465692-A4A7-45E0-A857-94B3E2B0F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EC3F3169-95FB-442A-81B7-D56E20C16BAE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19995B06-79B4-4D0E-8A6B-326E978E3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64163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Loco-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recurrence</a:t>
            </a:r>
            <a:endParaRPr lang="da-DK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7146D60-6F8B-4EE3-ABB4-FEC5C6B1DCFA}"/>
              </a:ext>
            </a:extLst>
          </p:cNvPr>
          <p:cNvSpPr txBox="1"/>
          <p:nvPr/>
        </p:nvSpPr>
        <p:spPr>
          <a:xfrm>
            <a:off x="1178677" y="1596236"/>
            <a:ext cx="11664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 </a:t>
            </a:r>
            <a:r>
              <a:rPr lang="da-DK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</a:t>
            </a:r>
            <a:endParaRPr lang="da-DK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N=1854 </a:t>
            </a:r>
            <a:r>
              <a:rPr lang="da-DK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pts</a:t>
            </a:r>
            <a:endParaRPr lang="da-DK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F3F180C-6714-4075-BF6F-4945AC3F7B8E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35892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CBA38A3-FFEC-4E9F-A0FF-3EAAD3162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77" t="13598" r="19119" b="10516"/>
          <a:stretch/>
        </p:blipFill>
        <p:spPr>
          <a:xfrm>
            <a:off x="160237" y="851015"/>
            <a:ext cx="3285362" cy="321885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32DE4F0-416D-4C96-912C-65326DA4E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72" t="13441" r="6546" b="10045"/>
          <a:stretch/>
        </p:blipFill>
        <p:spPr>
          <a:xfrm>
            <a:off x="4095554" y="1006503"/>
            <a:ext cx="2257676" cy="235919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4B37AFD-A600-489D-B9B8-7401BE53B6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41" t="16333" r="22388" b="7091"/>
          <a:stretch/>
        </p:blipFill>
        <p:spPr>
          <a:xfrm>
            <a:off x="6474799" y="992450"/>
            <a:ext cx="2318716" cy="2374122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06B6ADE-CF56-4760-8CCF-BA85F260191E}"/>
              </a:ext>
            </a:extLst>
          </p:cNvPr>
          <p:cNvSpPr txBox="1"/>
          <p:nvPr/>
        </p:nvSpPr>
        <p:spPr>
          <a:xfrm>
            <a:off x="3604727" y="3745990"/>
            <a:ext cx="2533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LRR / </a:t>
            </a:r>
            <a:r>
              <a:rPr lang="da-DK" dirty="0" err="1"/>
              <a:t>number</a:t>
            </a:r>
            <a:r>
              <a:rPr lang="da-DK" dirty="0"/>
              <a:t> of patients</a:t>
            </a:r>
          </a:p>
          <a:p>
            <a:r>
              <a:rPr lang="da-DK" dirty="0"/>
              <a:t>50Gy: 19 / 814</a:t>
            </a:r>
          </a:p>
          <a:p>
            <a:r>
              <a:rPr lang="da-DK" dirty="0"/>
              <a:t>40Gy: 14 / 794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009D1ED-C6A4-4ADB-9553-54B70638D8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5465692-A4A7-45E0-A857-94B3E2B0F9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EC3F3169-95FB-442A-81B7-D56E20C16BAE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19995B06-79B4-4D0E-8A6B-326E978E3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64163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Loco-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recurrence</a:t>
            </a:r>
            <a:endParaRPr lang="da-DK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7146D60-6F8B-4EE3-ABB4-FEC5C6B1DCFA}"/>
              </a:ext>
            </a:extLst>
          </p:cNvPr>
          <p:cNvSpPr txBox="1"/>
          <p:nvPr/>
        </p:nvSpPr>
        <p:spPr>
          <a:xfrm>
            <a:off x="1178677" y="1596236"/>
            <a:ext cx="11664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 </a:t>
            </a:r>
            <a:r>
              <a:rPr lang="da-DK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</a:t>
            </a:r>
            <a:endParaRPr lang="da-DK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N=1854 </a:t>
            </a:r>
            <a:r>
              <a:rPr lang="da-DK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pts</a:t>
            </a:r>
            <a:endParaRPr lang="da-DK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F7895D1-A820-4B3E-8EF1-FD2A78A5201E}"/>
              </a:ext>
            </a:extLst>
          </p:cNvPr>
          <p:cNvSpPr txBox="1"/>
          <p:nvPr/>
        </p:nvSpPr>
        <p:spPr>
          <a:xfrm>
            <a:off x="4641155" y="1423975"/>
            <a:ext cx="11838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</a:t>
            </a:r>
            <a:r>
              <a:rPr lang="da-DK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carcinoma</a:t>
            </a:r>
            <a:endParaRPr lang="da-DK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N=1608 </a:t>
            </a:r>
            <a:r>
              <a:rPr lang="da-DK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pts</a:t>
            </a:r>
            <a:endParaRPr lang="da-DK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9E0E6EC-0561-47B6-87E6-343B1619EBEF}"/>
              </a:ext>
            </a:extLst>
          </p:cNvPr>
          <p:cNvSpPr txBox="1"/>
          <p:nvPr/>
        </p:nvSpPr>
        <p:spPr>
          <a:xfrm>
            <a:off x="7166324" y="1423974"/>
            <a:ext cx="10222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DCIS </a:t>
            </a:r>
            <a:r>
              <a:rPr lang="da-DK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</a:t>
            </a:r>
            <a:endParaRPr lang="da-DK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N=246 </a:t>
            </a:r>
            <a:r>
              <a:rPr lang="da-DK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pts</a:t>
            </a:r>
            <a:endParaRPr lang="da-DK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A841835-E203-4DFA-A8B1-467F2E6625E2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982500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1B6ECBE-5F16-491C-BBAE-A5F88013D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69" t="23067" r="22353" b="5482"/>
          <a:stretch/>
        </p:blipFill>
        <p:spPr>
          <a:xfrm>
            <a:off x="5946083" y="1287691"/>
            <a:ext cx="2948605" cy="310872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0CBA9F6-36F9-4B8C-A4D3-137AFEF1F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24" t="14111" r="5626" b="9218"/>
          <a:stretch/>
        </p:blipFill>
        <p:spPr>
          <a:xfrm>
            <a:off x="393266" y="1146464"/>
            <a:ext cx="5331397" cy="345706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7EAF373-F16C-4510-AE0E-E528B5950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3509A23-3B30-4BC0-B36C-440D2326F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B589A83-1995-4B94-9651-DFC437998228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1B41084A-10A9-491E-B676-751F73A7C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3207972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survival</a:t>
            </a:r>
            <a:endParaRPr lang="da-DK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63B4D09-5068-4489-AEF1-E1BB19379BD9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966381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5494E6F-D651-4AB9-808E-4A208760DBD9}"/>
              </a:ext>
            </a:extLst>
          </p:cNvPr>
          <p:cNvSpPr txBox="1">
            <a:spLocks/>
          </p:cNvSpPr>
          <p:nvPr/>
        </p:nvSpPr>
        <p:spPr>
          <a:xfrm>
            <a:off x="306919" y="1076788"/>
            <a:ext cx="8110940" cy="233139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40 Gy / 15 fr is not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with an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induration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neither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overall, nor in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tested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(boost, large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breasts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therapy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and/or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smokers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Risk factors for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breast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induation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: large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breast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smoker</a:t>
            </a:r>
            <a:endParaRPr lang="da-D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40 Gy/15 fr is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investigated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in the DBCG RT Skagen Trial 1 and the French HYPO G01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trial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for high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breast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cancer patients with an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indication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for loco-regional radiation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therapy</a:t>
            </a:r>
            <a:endParaRPr lang="da-D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B4A9355-6064-4DD2-9512-85C8CD8B5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83F7919-491B-4C16-BC62-A4F6FA447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FAD1305-DFC9-468D-A828-16B0F0C74524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3D2DC8BC-F1A9-47A7-AE55-B51D74E0F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64163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da-DK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FBBC531-4667-41AF-8C8C-0E5A0E02AB90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548434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5494E6F-D651-4AB9-808E-4A208760DBD9}"/>
              </a:ext>
            </a:extLst>
          </p:cNvPr>
          <p:cNvSpPr txBox="1">
            <a:spLocks/>
          </p:cNvSpPr>
          <p:nvPr/>
        </p:nvSpPr>
        <p:spPr>
          <a:xfrm>
            <a:off x="443006" y="1406052"/>
            <a:ext cx="5765053" cy="233139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to all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participating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centres</a:t>
            </a:r>
          </a:p>
          <a:p>
            <a:pPr>
              <a:lnSpc>
                <a:spcPct val="120000"/>
              </a:lnSpc>
            </a:pP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to all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participating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patients</a:t>
            </a:r>
          </a:p>
          <a:p>
            <a:pPr>
              <a:lnSpc>
                <a:spcPct val="120000"/>
              </a:lnSpc>
            </a:pP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to The Danish Cancer Society and CIRRO for </a:t>
            </a: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endParaRPr lang="da-D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da-D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 to DBCG for support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B4A9355-6064-4DD2-9512-85C8CD8B5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83F7919-491B-4C16-BC62-A4F6FA447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FAD1305-DFC9-468D-A828-16B0F0C74524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C22979A6-B6CA-4916-85E4-072B95E14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64163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  <a:endParaRPr lang="da-DK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2B19CB2-53D9-46D9-8C5F-257DEC747028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5791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FD0643-2C9D-5441-B7A1-ED7EF1E6F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670560"/>
            <a:ext cx="8460000" cy="393744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conflict of interest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001582D-73F2-4DBC-A2F3-9B76E4DCB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509A4C1-F263-4793-A9DD-E6A2C32C8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B324BC-C2CD-465A-A9E5-8E0CFEF75526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</p:spTree>
    <p:extLst>
      <p:ext uri="{BB962C8B-B14F-4D97-AF65-F5344CB8AC3E}">
        <p14:creationId xmlns:p14="http://schemas.microsoft.com/office/powerpoint/2010/main" val="62215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9D7FDF-1C4B-459C-8C6C-E34090EDB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857" y="3333921"/>
            <a:ext cx="5567109" cy="1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66ADA8C6-8161-4C11-95E4-C96B9BD1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060" y="1258138"/>
            <a:ext cx="3121974" cy="197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">
            <a:extLst>
              <a:ext uri="{FF2B5EF4-FFF2-40B4-BE49-F238E27FC236}">
                <a16:creationId xmlns:a16="http://schemas.microsoft.com/office/drawing/2014/main" id="{C31E9095-2363-43BA-9F5B-495CF7F29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137" y="4618508"/>
            <a:ext cx="1188152" cy="53734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1219170"/>
            <a:endParaRPr lang="da-DK" sz="1867" b="1">
              <a:latin typeface="Comic Sans MS" pitchFamily="66" charset="0"/>
              <a:cs typeface="Arial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C8B2BD1-FD65-41FA-988F-899A0BA6F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9998" y="1330178"/>
            <a:ext cx="2951535" cy="245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4">
            <a:extLst>
              <a:ext uri="{FF2B5EF4-FFF2-40B4-BE49-F238E27FC236}">
                <a16:creationId xmlns:a16="http://schemas.microsoft.com/office/drawing/2014/main" id="{CF35FA25-C31E-442B-9494-23DF6AA13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420" y="2696839"/>
            <a:ext cx="1801052" cy="68764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1219170"/>
            <a:endParaRPr lang="da-DK" sz="1867" b="1">
              <a:latin typeface="Comic Sans MS" pitchFamily="66" charset="0"/>
              <a:cs typeface="Arial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22BC6D98-E525-4C8E-A46A-13704884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99" y="1311021"/>
            <a:ext cx="1740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200" dirty="0">
                <a:latin typeface="Calibri" panose="020F0502020204030204" pitchFamily="34" charset="0"/>
                <a:cs typeface="Calibri" panose="020F0502020204030204" pitchFamily="34" charset="0"/>
              </a:rPr>
              <a:t>RT 1980</a:t>
            </a:r>
          </a:p>
          <a:p>
            <a:r>
              <a:rPr lang="da-DK" sz="1200" dirty="0">
                <a:latin typeface="Calibri" panose="020F0502020204030204" pitchFamily="34" charset="0"/>
                <a:cs typeface="Calibri" panose="020F0502020204030204" pitchFamily="34" charset="0"/>
              </a:rPr>
              <a:t>Photo 2010, </a:t>
            </a:r>
          </a:p>
          <a:p>
            <a:r>
              <a:rPr lang="da-DK" sz="1200" dirty="0"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da-D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da-DK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follow</a:t>
            </a:r>
            <a:r>
              <a:rPr lang="da-DK" sz="1200" dirty="0">
                <a:latin typeface="Calibri" panose="020F0502020204030204" pitchFamily="34" charset="0"/>
                <a:cs typeface="Calibri" panose="020F0502020204030204" pitchFamily="34" charset="0"/>
              </a:rPr>
              <a:t> up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61C9B502-B365-4BEF-81E5-6AB7CF66E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529" y="4857541"/>
            <a:ext cx="15065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1" dirty="0">
                <a:latin typeface="Calibri" panose="020F0502020204030204" pitchFamily="34" charset="0"/>
                <a:cs typeface="Calibri" panose="020F0502020204030204" pitchFamily="34" charset="0"/>
              </a:rPr>
              <a:t>~9.3 mio Euro</a:t>
            </a:r>
          </a:p>
        </p:txBody>
      </p:sp>
      <p:pic>
        <p:nvPicPr>
          <p:cNvPr id="12" name="Pladsholder til indhold 4">
            <a:extLst>
              <a:ext uri="{FF2B5EF4-FFF2-40B4-BE49-F238E27FC236}">
                <a16:creationId xmlns:a16="http://schemas.microsoft.com/office/drawing/2014/main" id="{7CC302E9-6D71-4FF9-8425-0C0847AE6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5" y="1627147"/>
            <a:ext cx="1508071" cy="1137847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91D2143E-AAFC-43EA-9F84-26C4B0B035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73" y="3788763"/>
            <a:ext cx="1445408" cy="105165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97A0EF7D-4984-48A7-8BCE-168C5A0D26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21" y="3776227"/>
            <a:ext cx="1699207" cy="1081314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1BD460C0-FE36-48C6-ADF5-CF92E2B31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86" y="873291"/>
            <a:ext cx="5722595" cy="41691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  <a:tabLst>
                <a:tab pos="2667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25000"/>
              <a:buFont typeface="Arial" pitchFamily="34" charset="0"/>
              <a:buChar char="•"/>
              <a:tabLst>
                <a:tab pos="6254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  <a:tabLst>
                <a:tab pos="98583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25000"/>
              <a:buFont typeface="Arial" pitchFamily="34" charset="0"/>
              <a:buChar char="•"/>
              <a:tabLst>
                <a:tab pos="1344613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25000"/>
              <a:buFont typeface="Arial" pitchFamily="34" charset="0"/>
              <a:buChar char="•"/>
              <a:tabLst>
                <a:tab pos="17033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da-DK" sz="5600" dirty="0">
                <a:latin typeface="Calibri" panose="020F0502020204030204" pitchFamily="34" charset="0"/>
                <a:cs typeface="Calibri" panose="020F0502020204030204" pitchFamily="34" charset="0"/>
              </a:rPr>
              <a:t>Moderate </a:t>
            </a:r>
            <a:r>
              <a:rPr lang="da-DK" sz="5600" dirty="0" err="1">
                <a:latin typeface="Calibri" panose="020F0502020204030204" pitchFamily="34" charset="0"/>
                <a:cs typeface="Calibri" panose="020F0502020204030204" pitchFamily="34" charset="0"/>
              </a:rPr>
              <a:t>hypofractionation</a:t>
            </a:r>
            <a:r>
              <a:rPr lang="da-DK" sz="5600" dirty="0">
                <a:latin typeface="Calibri" panose="020F0502020204030204" pitchFamily="34" charset="0"/>
                <a:cs typeface="Calibri" panose="020F0502020204030204" pitchFamily="34" charset="0"/>
              </a:rPr>
              <a:t> 36-42 Gy / 12 fr DBCG standard </a:t>
            </a:r>
            <a:r>
              <a:rPr lang="da-DK" sz="5600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da-DK" sz="5600" dirty="0">
                <a:latin typeface="Calibri" panose="020F0502020204030204" pitchFamily="34" charset="0"/>
                <a:cs typeface="Calibri" panose="020F0502020204030204" pitchFamily="34" charset="0"/>
              </a:rPr>
              <a:t> 1982</a:t>
            </a:r>
          </a:p>
          <a:p>
            <a:pPr>
              <a:buFont typeface="Arial" charset="0"/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5C541662-B90E-4F41-9DBE-589F2F832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448023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DBCG HYPO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CD61B9C8-4D9E-4C70-9C7E-21983864D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8160" y="3578143"/>
            <a:ext cx="922047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000" b="1" dirty="0">
                <a:latin typeface="Calibri" panose="020F0502020204030204" pitchFamily="34" charset="0"/>
                <a:cs typeface="Calibri" panose="020F0502020204030204" pitchFamily="34" charset="0"/>
              </a:rPr>
              <a:t>~3.3 mio Euro</a:t>
            </a:r>
          </a:p>
        </p:txBody>
      </p:sp>
    </p:spTree>
    <p:extLst>
      <p:ext uri="{BB962C8B-B14F-4D97-AF65-F5344CB8AC3E}">
        <p14:creationId xmlns:p14="http://schemas.microsoft.com/office/powerpoint/2010/main" val="11092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600F844-760A-4E2F-BB10-F23392C3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692" y="928666"/>
            <a:ext cx="3679755" cy="182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B2464DD1-3904-4B60-9096-81588CFF2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52" y="1590349"/>
            <a:ext cx="2628491" cy="11465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189" indent="-457189" eaLnBrk="0" hangingPunct="0">
              <a:spcBef>
                <a:spcPct val="20000"/>
              </a:spcBef>
            </a:pPr>
            <a:r>
              <a:rPr lang="da-DK" sz="1200" b="1" dirty="0">
                <a:solidFill>
                  <a:srgbClr val="009900"/>
                </a:solidFill>
                <a:latin typeface="Calibri" pitchFamily="34" charset="0"/>
              </a:rPr>
              <a:t>Positive </a:t>
            </a:r>
            <a:r>
              <a:rPr lang="da-DK" sz="1200" b="1" dirty="0" err="1">
                <a:solidFill>
                  <a:srgbClr val="009900"/>
                </a:solidFill>
                <a:latin typeface="Calibri" pitchFamily="34" charset="0"/>
              </a:rPr>
              <a:t>results</a:t>
            </a:r>
            <a:r>
              <a:rPr lang="da-DK" sz="1200" b="1" dirty="0">
                <a:solidFill>
                  <a:srgbClr val="009900"/>
                </a:solidFill>
                <a:latin typeface="Calibri" pitchFamily="34" charset="0"/>
              </a:rPr>
              <a:t> from </a:t>
            </a:r>
          </a:p>
          <a:p>
            <a:pPr marL="457189" indent="-457189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a-DK" sz="1200" b="1" dirty="0">
                <a:solidFill>
                  <a:srgbClr val="009900"/>
                </a:solidFill>
                <a:latin typeface="Calibri" pitchFamily="34" charset="0"/>
              </a:rPr>
              <a:t>Canada (2002)</a:t>
            </a:r>
          </a:p>
          <a:p>
            <a:pPr marL="457189" indent="-457189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a-DK" sz="1200" b="1" dirty="0">
                <a:solidFill>
                  <a:srgbClr val="009900"/>
                </a:solidFill>
                <a:latin typeface="Calibri" pitchFamily="34" charset="0"/>
              </a:rPr>
              <a:t>UK START Trials A &amp; B (2008)</a:t>
            </a:r>
          </a:p>
          <a:p>
            <a:pPr marL="457189" indent="-457189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a-DK" sz="1200" b="1" dirty="0" err="1">
                <a:solidFill>
                  <a:srgbClr val="009900"/>
                </a:solidFill>
                <a:latin typeface="Calibri" pitchFamily="34" charset="0"/>
              </a:rPr>
              <a:t>Modern</a:t>
            </a:r>
            <a:r>
              <a:rPr lang="da-DK" sz="1200" b="1" dirty="0">
                <a:solidFill>
                  <a:srgbClr val="009900"/>
                </a:solidFill>
                <a:latin typeface="Calibri" pitchFamily="34" charset="0"/>
              </a:rPr>
              <a:t> RT </a:t>
            </a:r>
            <a:r>
              <a:rPr lang="da-DK" sz="1200" b="1" dirty="0" err="1">
                <a:solidFill>
                  <a:srgbClr val="009900"/>
                </a:solidFill>
                <a:latin typeface="Calibri" pitchFamily="34" charset="0"/>
              </a:rPr>
              <a:t>techniques</a:t>
            </a:r>
            <a:endParaRPr lang="da-DK" sz="1200" b="1" dirty="0">
              <a:solidFill>
                <a:srgbClr val="009900"/>
              </a:solidFill>
              <a:latin typeface="Calibri" pitchFamily="34" charset="0"/>
            </a:endParaRPr>
          </a:p>
          <a:p>
            <a:pPr marL="457189" indent="-457189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a-DK" sz="1200" b="1" dirty="0">
                <a:solidFill>
                  <a:srgbClr val="009900"/>
                </a:solidFill>
                <a:latin typeface="Calibri" pitchFamily="34" charset="0"/>
              </a:rPr>
              <a:t>Waiting lists for RT</a:t>
            </a:r>
            <a:endParaRPr lang="da-DK" sz="1200" b="1" dirty="0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934DA42-9D4F-4287-8407-B0849A64E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237" y="1496219"/>
            <a:ext cx="2628492" cy="143807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da-DK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DBCG </a:t>
            </a:r>
            <a:r>
              <a:rPr lang="da-DK" sz="1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da-DK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da-DK" sz="1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da-DK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1982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a-DK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data from patients with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a-DK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boost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a-DK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large </a:t>
            </a:r>
            <a:r>
              <a:rPr lang="da-DK" sz="1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breasts</a:t>
            </a:r>
            <a:endParaRPr lang="da-DK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a-DK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da-DK" sz="1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da-DK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da-DK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</a:t>
            </a:r>
            <a:endParaRPr lang="da-DK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2667" b="1" dirty="0">
              <a:solidFill>
                <a:srgbClr val="FF0000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D869367-4FE8-4A2A-9E64-2966B901C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F03C582-C86B-46C1-9091-A29C3C3A0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25B2FE95-02AF-4A36-85C3-F40754525F06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F7B9DFF-D509-4AE9-B390-34E54535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5993522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DBCG HYPO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2DE9FFA-EAB7-4DE9-A68B-82F0B71EABA2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80474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438A9DA1-03BF-487B-9D4E-432F7C10CA27}"/>
              </a:ext>
            </a:extLst>
          </p:cNvPr>
          <p:cNvSpPr txBox="1">
            <a:spLocks/>
          </p:cNvSpPr>
          <p:nvPr/>
        </p:nvSpPr>
        <p:spPr>
          <a:xfrm>
            <a:off x="389554" y="768075"/>
            <a:ext cx="7670908" cy="379308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Reintroduce moderately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hypofractionated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adjuvant breast radiation therapy (RT) to early node-negative breast cancer patients in a controlled and systematic way in Denmark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Hypothesis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40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/ 15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(2.67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for breast RT does not result in more grade 2-3 breast induration at 3 years compared with 50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/ 25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7EDF618-9C35-458D-9D0F-6FF942FF8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B9CA2DF-C911-4671-836B-F4EEEC94E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FBA6236-C11C-4141-B0D7-F0E8406B3F35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D4CD8C76-1B32-4E61-9CAD-D06B61198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5993522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DBCG HYPO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63B0094-1A0E-49C9-B5E9-D02A0CC55F0E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63956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9E94F837-CFF9-457C-871D-44A751ACCC0E}"/>
              </a:ext>
            </a:extLst>
          </p:cNvPr>
          <p:cNvSpPr txBox="1"/>
          <p:nvPr/>
        </p:nvSpPr>
        <p:spPr>
          <a:xfrm>
            <a:off x="231621" y="815037"/>
            <a:ext cx="3347070" cy="23544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Invasive early breast cancer or DCIS, ≥41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Breast conservation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pTis-pT2, pN0-pN1(mic)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Any histology / ER / HER2 / grade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Boost allowed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Any breast size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Any systemic therapy</a:t>
            </a:r>
          </a:p>
          <a:p>
            <a:pPr>
              <a:spcAft>
                <a:spcPts val="600"/>
              </a:spcAft>
            </a:pPr>
            <a:r>
              <a:rPr lang="da-DK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Breast</a:t>
            </a: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implants</a:t>
            </a: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da-DK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allowed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id="{2B68CD29-8657-4270-862C-E8FA57034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77" y="1381208"/>
            <a:ext cx="2970106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STRATA </a:t>
            </a:r>
          </a:p>
          <a:p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</a:t>
            </a:r>
          </a:p>
          <a:p>
            <a:r>
              <a:rPr lang="da-D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≤600 cc vs &gt;600 cc, </a:t>
            </a:r>
            <a:r>
              <a:rPr lang="da-D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Chemotherapy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a-D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da-D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a-D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da-DK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8EE7DCE-EDEA-4F8B-B78C-A519FA300919}"/>
              </a:ext>
            </a:extLst>
          </p:cNvPr>
          <p:cNvSpPr txBox="1"/>
          <p:nvPr/>
        </p:nvSpPr>
        <p:spPr>
          <a:xfrm>
            <a:off x="4694841" y="800563"/>
            <a:ext cx="2761217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 </a:t>
            </a:r>
            <a:r>
              <a:rPr lang="da-DK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</a:t>
            </a:r>
            <a:r>
              <a:rPr lang="da-DK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RT   50 Gy / 25 fr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58D1EDB-6EFD-49FB-BD1E-B07A3222B3B2}"/>
              </a:ext>
            </a:extLst>
          </p:cNvPr>
          <p:cNvSpPr txBox="1"/>
          <p:nvPr/>
        </p:nvSpPr>
        <p:spPr>
          <a:xfrm>
            <a:off x="4694841" y="2830974"/>
            <a:ext cx="2924264" cy="338554"/>
          </a:xfrm>
          <a:prstGeom prst="rect">
            <a:avLst/>
          </a:prstGeom>
          <a:solidFill>
            <a:srgbClr val="77B044"/>
          </a:solidFill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 </a:t>
            </a:r>
            <a:r>
              <a:rPr lang="da-DK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</a:t>
            </a:r>
            <a:r>
              <a:rPr lang="da-DK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RT   40 Gy / 15 fr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0E311F1E-0AC8-4708-84F4-98BA3383F8A2}"/>
              </a:ext>
            </a:extLst>
          </p:cNvPr>
          <p:cNvGrpSpPr/>
          <p:nvPr/>
        </p:nvGrpSpPr>
        <p:grpSpPr>
          <a:xfrm>
            <a:off x="3578691" y="930038"/>
            <a:ext cx="1077251" cy="2130721"/>
            <a:chOff x="5503650" y="2087591"/>
            <a:chExt cx="2363638" cy="2708696"/>
          </a:xfrm>
        </p:grpSpPr>
        <p:cxnSp>
          <p:nvCxnSpPr>
            <p:cNvPr id="10" name="Lige pilforbindelse 9">
              <a:extLst>
                <a:ext uri="{FF2B5EF4-FFF2-40B4-BE49-F238E27FC236}">
                  <a16:creationId xmlns:a16="http://schemas.microsoft.com/office/drawing/2014/main" id="{D53C6386-E23E-4A41-9218-CE23B2F7BB02}"/>
                </a:ext>
              </a:extLst>
            </p:cNvPr>
            <p:cNvCxnSpPr/>
            <p:nvPr/>
          </p:nvCxnSpPr>
          <p:spPr>
            <a:xfrm flipV="1">
              <a:off x="5503650" y="2087591"/>
              <a:ext cx="2363638" cy="1367287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pilforbindelse 10">
              <a:extLst>
                <a:ext uri="{FF2B5EF4-FFF2-40B4-BE49-F238E27FC236}">
                  <a16:creationId xmlns:a16="http://schemas.microsoft.com/office/drawing/2014/main" id="{6154A3FD-08CC-432E-B5F6-DB0BA3BEDB56}"/>
                </a:ext>
              </a:extLst>
            </p:cNvPr>
            <p:cNvCxnSpPr/>
            <p:nvPr/>
          </p:nvCxnSpPr>
          <p:spPr>
            <a:xfrm>
              <a:off x="5503650" y="3429000"/>
              <a:ext cx="2363638" cy="1367287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Billede 11">
            <a:extLst>
              <a:ext uri="{FF2B5EF4-FFF2-40B4-BE49-F238E27FC236}">
                <a16:creationId xmlns:a16="http://schemas.microsoft.com/office/drawing/2014/main" id="{96AD1F1C-C688-443B-A001-4CC93EDCC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0BE0E63-80CE-4A42-9102-60D17D208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B546629D-0353-4BE4-81D8-9200D7A92CD5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8259115A-217A-4F1E-8425-F568B9AD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5993522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Randomization</a:t>
            </a:r>
            <a:endParaRPr lang="da-DK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E2D766A-F750-4666-B249-590324E7AFB1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77439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6">
            <a:extLst>
              <a:ext uri="{FF2B5EF4-FFF2-40B4-BE49-F238E27FC236}">
                <a16:creationId xmlns:a16="http://schemas.microsoft.com/office/drawing/2014/main" id="{5991212A-C5F3-448C-9744-734F94D39D99}"/>
              </a:ext>
            </a:extLst>
          </p:cNvPr>
          <p:cNvSpPr txBox="1">
            <a:spLocks/>
          </p:cNvSpPr>
          <p:nvPr/>
        </p:nvSpPr>
        <p:spPr>
          <a:xfrm>
            <a:off x="351463" y="1045982"/>
            <a:ext cx="6596184" cy="32885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13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</a:p>
          <a:p>
            <a:pPr lvl="1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 ≥2 breast induration post RT  (at 2 or more follow-up visits)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Secondary 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Other RT-related morbidities	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Body image scale and breast photos (pending)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Patient satisfaction with therapy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Pattern of recurrences</a:t>
            </a:r>
          </a:p>
          <a:p>
            <a:endParaRPr lang="en-US" dirty="0"/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DF717295-E3FA-491A-AB9F-18BD6CA6B903}"/>
              </a:ext>
            </a:extLst>
          </p:cNvPr>
          <p:cNvCxnSpPr>
            <a:cxnSpLocks/>
          </p:cNvCxnSpPr>
          <p:nvPr/>
        </p:nvCxnSpPr>
        <p:spPr>
          <a:xfrm>
            <a:off x="496376" y="3996750"/>
            <a:ext cx="4266841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474820B6-5141-4E88-8B4F-38B6B2C7E21D}"/>
              </a:ext>
            </a:extLst>
          </p:cNvPr>
          <p:cNvCxnSpPr>
            <a:cxnSpLocks/>
          </p:cNvCxnSpPr>
          <p:nvPr/>
        </p:nvCxnSpPr>
        <p:spPr>
          <a:xfrm>
            <a:off x="522254" y="3996750"/>
            <a:ext cx="0" cy="14419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73ABB662-E378-4C36-A735-04F6852B2A14}"/>
              </a:ext>
            </a:extLst>
          </p:cNvPr>
          <p:cNvCxnSpPr>
            <a:cxnSpLocks/>
          </p:cNvCxnSpPr>
          <p:nvPr/>
        </p:nvCxnSpPr>
        <p:spPr>
          <a:xfrm>
            <a:off x="915136" y="3996750"/>
            <a:ext cx="0" cy="14419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00DBB-2E9F-4848-922E-2C92506771C2}"/>
              </a:ext>
            </a:extLst>
          </p:cNvPr>
          <p:cNvCxnSpPr>
            <a:cxnSpLocks/>
          </p:cNvCxnSpPr>
          <p:nvPr/>
        </p:nvCxnSpPr>
        <p:spPr>
          <a:xfrm>
            <a:off x="1285597" y="3996750"/>
            <a:ext cx="0" cy="14419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4E77B633-474A-4500-8FFA-3E29D1BD3575}"/>
              </a:ext>
            </a:extLst>
          </p:cNvPr>
          <p:cNvCxnSpPr>
            <a:cxnSpLocks/>
          </p:cNvCxnSpPr>
          <p:nvPr/>
        </p:nvCxnSpPr>
        <p:spPr>
          <a:xfrm>
            <a:off x="1665023" y="3996750"/>
            <a:ext cx="0" cy="14419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05DEBDA-67B8-4A42-A97B-B2E7B28F1B65}"/>
              </a:ext>
            </a:extLst>
          </p:cNvPr>
          <p:cNvCxnSpPr>
            <a:cxnSpLocks/>
          </p:cNvCxnSpPr>
          <p:nvPr/>
        </p:nvCxnSpPr>
        <p:spPr>
          <a:xfrm>
            <a:off x="2013063" y="3996750"/>
            <a:ext cx="0" cy="14419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B79F7D79-0A70-44BC-80AF-74EC8C26FE1F}"/>
              </a:ext>
            </a:extLst>
          </p:cNvPr>
          <p:cNvCxnSpPr>
            <a:cxnSpLocks/>
          </p:cNvCxnSpPr>
          <p:nvPr/>
        </p:nvCxnSpPr>
        <p:spPr>
          <a:xfrm>
            <a:off x="2347658" y="3996750"/>
            <a:ext cx="0" cy="14419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7A2D9049-F38E-4D99-9690-FA572C8B0D2A}"/>
              </a:ext>
            </a:extLst>
          </p:cNvPr>
          <p:cNvCxnSpPr>
            <a:cxnSpLocks/>
          </p:cNvCxnSpPr>
          <p:nvPr/>
        </p:nvCxnSpPr>
        <p:spPr>
          <a:xfrm>
            <a:off x="4464405" y="3996750"/>
            <a:ext cx="0" cy="14419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C06747B6-AE7E-4BDA-8758-F6E324244998}"/>
              </a:ext>
            </a:extLst>
          </p:cNvPr>
          <p:cNvSpPr txBox="1"/>
          <p:nvPr/>
        </p:nvSpPr>
        <p:spPr>
          <a:xfrm>
            <a:off x="151374" y="4262005"/>
            <a:ext cx="564774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800" dirty="0">
                <a:latin typeface="Calibri" panose="020F0502020204030204" pitchFamily="34" charset="0"/>
                <a:cs typeface="Calibri" panose="020F0502020204030204" pitchFamily="34" charset="0"/>
              </a:rPr>
              <a:t>Baseline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3F64D95-7A5A-4C1F-B671-1220AEAE6571}"/>
              </a:ext>
            </a:extLst>
          </p:cNvPr>
          <p:cNvSpPr txBox="1"/>
          <p:nvPr/>
        </p:nvSpPr>
        <p:spPr>
          <a:xfrm>
            <a:off x="820631" y="4262005"/>
            <a:ext cx="157255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BDC85538-F079-42B2-81AF-4A76E9EB36DF}"/>
              </a:ext>
            </a:extLst>
          </p:cNvPr>
          <p:cNvSpPr txBox="1"/>
          <p:nvPr/>
        </p:nvSpPr>
        <p:spPr>
          <a:xfrm>
            <a:off x="1202662" y="4262005"/>
            <a:ext cx="157255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7E7C0FF-128C-4244-9A8D-FCBF5A0A1CE2}"/>
              </a:ext>
            </a:extLst>
          </p:cNvPr>
          <p:cNvSpPr txBox="1"/>
          <p:nvPr/>
        </p:nvSpPr>
        <p:spPr>
          <a:xfrm>
            <a:off x="1936494" y="4262005"/>
            <a:ext cx="157255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79233630-03E4-4C1D-8799-F05A09C81827}"/>
              </a:ext>
            </a:extLst>
          </p:cNvPr>
          <p:cNvSpPr txBox="1"/>
          <p:nvPr/>
        </p:nvSpPr>
        <p:spPr>
          <a:xfrm>
            <a:off x="1577612" y="4262005"/>
            <a:ext cx="15725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9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9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268C8133-4358-4536-B657-3D7DD36B488F}"/>
              </a:ext>
            </a:extLst>
          </p:cNvPr>
          <p:cNvSpPr txBox="1"/>
          <p:nvPr/>
        </p:nvSpPr>
        <p:spPr>
          <a:xfrm>
            <a:off x="2271831" y="4262005"/>
            <a:ext cx="15725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9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9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D59E9D11-A315-400E-8853-CAC50F989EAE}"/>
              </a:ext>
            </a:extLst>
          </p:cNvPr>
          <p:cNvSpPr txBox="1"/>
          <p:nvPr/>
        </p:nvSpPr>
        <p:spPr>
          <a:xfrm>
            <a:off x="4164109" y="4248157"/>
            <a:ext cx="946857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800" dirty="0">
                <a:latin typeface="Calibri" panose="020F0502020204030204" pitchFamily="34" charset="0"/>
                <a:cs typeface="Calibri" panose="020F0502020204030204" pitchFamily="34" charset="0"/>
              </a:rPr>
              <a:t>10      Years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E13FEBB-1216-49F0-8D2C-6766FAF94553}"/>
              </a:ext>
            </a:extLst>
          </p:cNvPr>
          <p:cNvSpPr/>
          <p:nvPr/>
        </p:nvSpPr>
        <p:spPr>
          <a:xfrm>
            <a:off x="2176697" y="4208226"/>
            <a:ext cx="341921" cy="341921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0200749-D0D6-4909-9142-9A89F58169ED}"/>
              </a:ext>
            </a:extLst>
          </p:cNvPr>
          <p:cNvSpPr/>
          <p:nvPr/>
        </p:nvSpPr>
        <p:spPr>
          <a:xfrm>
            <a:off x="1490106" y="4201434"/>
            <a:ext cx="341921" cy="341921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Billede 29">
            <a:extLst>
              <a:ext uri="{FF2B5EF4-FFF2-40B4-BE49-F238E27FC236}">
                <a16:creationId xmlns:a16="http://schemas.microsoft.com/office/drawing/2014/main" id="{D216B264-4C35-4070-B897-FC5884B55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82A8FC43-F4A9-41FD-8A78-5FCBA0687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6376ADDD-2CCF-41DC-9CC1-059BD43951C6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A158FADA-57F3-4016-9491-7982CCE1F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5993522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Endpoints</a:t>
            </a:r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50D65EB1-986A-48EA-8A0A-40B79D301FF9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43735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0C9A0E4-8806-4FD6-B0A1-8CAA33D5C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" r="4509"/>
          <a:stretch/>
        </p:blipFill>
        <p:spPr>
          <a:xfrm>
            <a:off x="5953747" y="190263"/>
            <a:ext cx="3024402" cy="3507677"/>
          </a:xfrm>
          <a:prstGeom prst="rect">
            <a:avLst/>
          </a:prstGeom>
        </p:spPr>
      </p:pic>
      <p:sp>
        <p:nvSpPr>
          <p:cNvPr id="5" name="5-takket stjerne 14">
            <a:extLst>
              <a:ext uri="{FF2B5EF4-FFF2-40B4-BE49-F238E27FC236}">
                <a16:creationId xmlns:a16="http://schemas.microsoft.com/office/drawing/2014/main" id="{26F198EA-8427-441F-95D4-A28981B7986D}"/>
              </a:ext>
            </a:extLst>
          </p:cNvPr>
          <p:cNvSpPr/>
          <p:nvPr/>
        </p:nvSpPr>
        <p:spPr>
          <a:xfrm>
            <a:off x="7868296" y="3175745"/>
            <a:ext cx="177313" cy="1832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takket stjerne 15">
            <a:extLst>
              <a:ext uri="{FF2B5EF4-FFF2-40B4-BE49-F238E27FC236}">
                <a16:creationId xmlns:a16="http://schemas.microsoft.com/office/drawing/2014/main" id="{46EA747A-2DB0-478C-AE2E-BA5175FDB041}"/>
              </a:ext>
            </a:extLst>
          </p:cNvPr>
          <p:cNvSpPr/>
          <p:nvPr/>
        </p:nvSpPr>
        <p:spPr>
          <a:xfrm>
            <a:off x="7713850" y="3175745"/>
            <a:ext cx="177313" cy="1832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takket stjerne 16">
            <a:extLst>
              <a:ext uri="{FF2B5EF4-FFF2-40B4-BE49-F238E27FC236}">
                <a16:creationId xmlns:a16="http://schemas.microsoft.com/office/drawing/2014/main" id="{3728A319-3EB4-42EA-AB05-A70BB94F2C3D}"/>
              </a:ext>
            </a:extLst>
          </p:cNvPr>
          <p:cNvSpPr/>
          <p:nvPr/>
        </p:nvSpPr>
        <p:spPr>
          <a:xfrm>
            <a:off x="7205907" y="1608909"/>
            <a:ext cx="177313" cy="1832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takket stjerne 17">
            <a:extLst>
              <a:ext uri="{FF2B5EF4-FFF2-40B4-BE49-F238E27FC236}">
                <a16:creationId xmlns:a16="http://schemas.microsoft.com/office/drawing/2014/main" id="{48B4336B-FA3F-4DA5-AB76-947265B199A4}"/>
              </a:ext>
            </a:extLst>
          </p:cNvPr>
          <p:cNvSpPr/>
          <p:nvPr/>
        </p:nvSpPr>
        <p:spPr>
          <a:xfrm>
            <a:off x="7162380" y="1308590"/>
            <a:ext cx="177313" cy="1832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takket stjerne 18">
            <a:extLst>
              <a:ext uri="{FF2B5EF4-FFF2-40B4-BE49-F238E27FC236}">
                <a16:creationId xmlns:a16="http://schemas.microsoft.com/office/drawing/2014/main" id="{4C52D2A8-7F7F-44A6-BF82-FBACB8784602}"/>
              </a:ext>
            </a:extLst>
          </p:cNvPr>
          <p:cNvSpPr/>
          <p:nvPr/>
        </p:nvSpPr>
        <p:spPr>
          <a:xfrm>
            <a:off x="6431159" y="731549"/>
            <a:ext cx="177313" cy="1832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takket stjerne 19">
            <a:extLst>
              <a:ext uri="{FF2B5EF4-FFF2-40B4-BE49-F238E27FC236}">
                <a16:creationId xmlns:a16="http://schemas.microsoft.com/office/drawing/2014/main" id="{5FCB746B-840D-4EFE-926A-E5DA2095A9C0}"/>
              </a:ext>
            </a:extLst>
          </p:cNvPr>
          <p:cNvSpPr/>
          <p:nvPr/>
        </p:nvSpPr>
        <p:spPr>
          <a:xfrm>
            <a:off x="6827646" y="1038584"/>
            <a:ext cx="177313" cy="1832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takket stjerne 20">
            <a:extLst>
              <a:ext uri="{FF2B5EF4-FFF2-40B4-BE49-F238E27FC236}">
                <a16:creationId xmlns:a16="http://schemas.microsoft.com/office/drawing/2014/main" id="{B601C470-4A4B-44CD-A3F5-A1A9427E4CAF}"/>
              </a:ext>
            </a:extLst>
          </p:cNvPr>
          <p:cNvSpPr/>
          <p:nvPr/>
        </p:nvSpPr>
        <p:spPr>
          <a:xfrm>
            <a:off x="7263366" y="1842999"/>
            <a:ext cx="177313" cy="1832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takket stjerne 21">
            <a:extLst>
              <a:ext uri="{FF2B5EF4-FFF2-40B4-BE49-F238E27FC236}">
                <a16:creationId xmlns:a16="http://schemas.microsoft.com/office/drawing/2014/main" id="{7AA87AA5-A4F3-486B-8B7A-1D38A82FD8DE}"/>
              </a:ext>
            </a:extLst>
          </p:cNvPr>
          <p:cNvSpPr/>
          <p:nvPr/>
        </p:nvSpPr>
        <p:spPr>
          <a:xfrm>
            <a:off x="7128390" y="1725954"/>
            <a:ext cx="177313" cy="1832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B313CD2-E3C7-450F-8914-EF2A7E012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14" t="33895" r="10875" b="13553"/>
          <a:stretch/>
        </p:blipFill>
        <p:spPr>
          <a:xfrm>
            <a:off x="523553" y="792095"/>
            <a:ext cx="4794056" cy="2522559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8A2145BD-816A-4C14-80B5-7E4897B0A909}"/>
              </a:ext>
            </a:extLst>
          </p:cNvPr>
          <p:cNvSpPr/>
          <p:nvPr/>
        </p:nvSpPr>
        <p:spPr>
          <a:xfrm>
            <a:off x="1717430" y="3445735"/>
            <a:ext cx="2425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077913" algn="l"/>
              </a:tabLst>
            </a:pPr>
            <a:r>
              <a:rPr lang="da-DK" sz="1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Accrual   </a:t>
            </a: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May 2009 - Mar 2014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61FBA672-4892-4DD6-80D7-816C561B9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12ED63AF-96FF-4B1E-A4BA-C1036FEED4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0ADAD7C8-105D-484B-96CF-0E6CFF78FF6A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073FD6E7-7F8F-48B8-875A-50459DE0E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3933388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 data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6CBCD346-4B4C-41C0-986F-F991BCB7CFE0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80205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698027D-7D77-4EC6-9878-086464C92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25" t="10975" r="5755" b="6410"/>
          <a:stretch/>
        </p:blipFill>
        <p:spPr>
          <a:xfrm>
            <a:off x="391689" y="711086"/>
            <a:ext cx="5278203" cy="35376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D6F451D-2A12-4ACD-BCD8-F583FE69B8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2" y="4791923"/>
            <a:ext cx="955880" cy="30247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6EAD380-0EFC-4CFB-B762-05D343FCB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" y="4770761"/>
            <a:ext cx="572097" cy="30931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F9101FB3-D915-4C5E-AB7A-0050990132D3}"/>
              </a:ext>
            </a:extLst>
          </p:cNvPr>
          <p:cNvSpPr/>
          <p:nvPr/>
        </p:nvSpPr>
        <p:spPr>
          <a:xfrm>
            <a:off x="2113988" y="4718779"/>
            <a:ext cx="55977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DBCG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anish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reast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ancer Cooperative </a:t>
            </a:r>
            <a:r>
              <a:rPr 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roup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6E47C5D6-61FF-4D6D-855A-D3FA204FC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103483"/>
            <a:ext cx="5993522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da-DK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Consort diagram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50B8C18-5CDE-4142-B71F-A56D57977B9E}"/>
              </a:ext>
            </a:extLst>
          </p:cNvPr>
          <p:cNvSpPr txBox="1"/>
          <p:nvPr/>
        </p:nvSpPr>
        <p:spPr>
          <a:xfrm>
            <a:off x="2113988" y="3050826"/>
            <a:ext cx="6270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0070C0"/>
                </a:solidFill>
              </a:rPr>
              <a:t>98.5%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F58734E-E61F-4A36-B827-EB4915F6A948}"/>
              </a:ext>
            </a:extLst>
          </p:cNvPr>
          <p:cNvSpPr txBox="1"/>
          <p:nvPr/>
        </p:nvSpPr>
        <p:spPr>
          <a:xfrm>
            <a:off x="2138299" y="3886872"/>
            <a:ext cx="6270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0070C0"/>
                </a:solidFill>
              </a:rPr>
              <a:t>98.1%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484DE9A-8C17-4408-835B-D34A9AD08D37}"/>
              </a:ext>
            </a:extLst>
          </p:cNvPr>
          <p:cNvSpPr txBox="1"/>
          <p:nvPr/>
        </p:nvSpPr>
        <p:spPr>
          <a:xfrm>
            <a:off x="555594" y="4273107"/>
            <a:ext cx="4419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5-year </a:t>
            </a:r>
            <a:r>
              <a:rPr lang="da-DK" dirty="0" err="1"/>
              <a:t>morbidity</a:t>
            </a:r>
            <a:r>
              <a:rPr lang="da-DK" dirty="0"/>
              <a:t> </a:t>
            </a:r>
            <a:r>
              <a:rPr lang="da-DK" dirty="0" err="1"/>
              <a:t>evaluation</a:t>
            </a:r>
            <a:r>
              <a:rPr lang="da-DK" dirty="0"/>
              <a:t> in 1452 patients (77%)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410C29C-E62D-4DB9-9D2A-647A208B31CD}"/>
              </a:ext>
            </a:extLst>
          </p:cNvPr>
          <p:cNvSpPr txBox="1"/>
          <p:nvPr/>
        </p:nvSpPr>
        <p:spPr>
          <a:xfrm>
            <a:off x="6208059" y="4800141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i="1" dirty="0">
                <a:solidFill>
                  <a:srgbClr val="0070C0"/>
                </a:solidFill>
              </a:rPr>
              <a:t>Offersen BV et al, J </a:t>
            </a:r>
            <a:r>
              <a:rPr lang="da-DK" sz="1000" b="1" i="1" dirty="0" err="1">
                <a:solidFill>
                  <a:srgbClr val="0070C0"/>
                </a:solidFill>
              </a:rPr>
              <a:t>Clin</a:t>
            </a:r>
            <a:r>
              <a:rPr lang="da-DK" sz="1000" b="1" i="1" dirty="0">
                <a:solidFill>
                  <a:srgbClr val="0070C0"/>
                </a:solidFill>
              </a:rPr>
              <a:t> </a:t>
            </a:r>
            <a:r>
              <a:rPr lang="da-DK" sz="1000" b="1" i="1" dirty="0" err="1">
                <a:solidFill>
                  <a:srgbClr val="0070C0"/>
                </a:solidFill>
              </a:rPr>
              <a:t>Oncol</a:t>
            </a:r>
            <a:r>
              <a:rPr lang="da-DK" sz="1000" b="1" i="1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74311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STRO 2020 ok">
      <a:dk1>
        <a:srgbClr val="000000"/>
      </a:dk1>
      <a:lt1>
        <a:srgbClr val="FFFFFF"/>
      </a:lt1>
      <a:dk2>
        <a:srgbClr val="334866"/>
      </a:dk2>
      <a:lt2>
        <a:srgbClr val="E7E6E6"/>
      </a:lt2>
      <a:accent1>
        <a:srgbClr val="334866"/>
      </a:accent1>
      <a:accent2>
        <a:srgbClr val="F49800"/>
      </a:accent2>
      <a:accent3>
        <a:srgbClr val="334866"/>
      </a:accent3>
      <a:accent4>
        <a:srgbClr val="FFC000"/>
      </a:accent4>
      <a:accent5>
        <a:srgbClr val="5A80B9"/>
      </a:accent5>
      <a:accent6>
        <a:srgbClr val="F49800"/>
      </a:accent6>
      <a:hlink>
        <a:srgbClr val="74A6EE"/>
      </a:hlink>
      <a:folHlink>
        <a:srgbClr val="7CB1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B9826F-E283-6442-9A66-461469CD3A77}" vid="{4638E574-2D6F-CC40-8390-E0B9C327C9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BB279D5EA9B4F8164580EF770420B" ma:contentTypeVersion="9" ma:contentTypeDescription="Een nieuw document maken." ma:contentTypeScope="" ma:versionID="bb186552ce167766b519a8a28c922e18">
  <xsd:schema xmlns:xsd="http://www.w3.org/2001/XMLSchema" xmlns:xs="http://www.w3.org/2001/XMLSchema" xmlns:p="http://schemas.microsoft.com/office/2006/metadata/properties" xmlns:ns2="dea1c239-2298-4aa1-9a94-cf409637efa8" xmlns:ns3="37bd1645-4be0-4637-82ac-09d960a3c306" targetNamespace="http://schemas.microsoft.com/office/2006/metadata/properties" ma:root="true" ma:fieldsID="6bcf3e17ebd67c1af33f9c25e2341ebe" ns2:_="" ns3:_="">
    <xsd:import namespace="dea1c239-2298-4aa1-9a94-cf409637efa8"/>
    <xsd:import namespace="37bd1645-4be0-4637-82ac-09d960a3c3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1c239-2298-4aa1-9a94-cf409637ef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d1645-4be0-4637-82ac-09d960a3c3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C8CCA-3E94-4369-A0D7-32E27A25BD99}">
  <ds:schemaRefs>
    <ds:schemaRef ds:uri="http://purl.org/dc/terms/"/>
    <ds:schemaRef ds:uri="http://schemas.openxmlformats.org/package/2006/metadata/core-properties"/>
    <ds:schemaRef ds:uri="37bd1645-4be0-4637-82ac-09d960a3c30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ea1c239-2298-4aa1-9a94-cf409637efa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AF9380-B065-41F8-8B6F-58AE095DC5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F1D0B7-3F25-457B-8829-74F94D4EED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a1c239-2298-4aa1-9a94-cf409637efa8"/>
    <ds:schemaRef ds:uri="37bd1645-4be0-4637-82ac-09d960a3c3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ESTRO 2020 - Presentation Template</Template>
  <TotalTime>241</TotalTime>
  <Words>857</Words>
  <Application>Microsoft Office PowerPoint</Application>
  <PresentationFormat>Skærmshow (16:9)</PresentationFormat>
  <Paragraphs>143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Trebuchet MS</vt:lpstr>
      <vt:lpstr>Thème Office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Sir, Madam,   Please find herewith the PowerPoint template to be used for ESTRO2020.  This will be the only template accepted at the Congress.   Kind regards, The ESTRO Team</dc:title>
  <dc:creator>Agostino Barrasso</dc:creator>
  <cp:lastModifiedBy>Bent Ejlertsen</cp:lastModifiedBy>
  <cp:revision>56</cp:revision>
  <dcterms:created xsi:type="dcterms:W3CDTF">2020-09-24T11:23:46Z</dcterms:created>
  <dcterms:modified xsi:type="dcterms:W3CDTF">2021-01-13T11:58:15Z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0x010100C16BB279D5EA9B4F8164580EF770420B</vt:lpwstr>
  </property>
</Properties>
</file>